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9" r:id="rId3"/>
    <p:sldId id="297" r:id="rId4"/>
    <p:sldId id="299" r:id="rId5"/>
    <p:sldId id="298" r:id="rId6"/>
    <p:sldId id="303" r:id="rId7"/>
    <p:sldId id="308" r:id="rId8"/>
    <p:sldId id="307" r:id="rId9"/>
    <p:sldId id="311" r:id="rId10"/>
    <p:sldId id="309" r:id="rId11"/>
    <p:sldId id="310" r:id="rId12"/>
    <p:sldId id="305" r:id="rId13"/>
    <p:sldId id="306" r:id="rId14"/>
    <p:sldId id="25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79" d="100"/>
          <a:sy n="79" d="100"/>
        </p:scale>
        <p:origin x="9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F5BF1-3FDD-411D-BEF2-234C5B887D43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8F18-AEE3-46ED-99E0-F4154E4816D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8F18-AEE3-46ED-99E0-F4154E4816D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86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428E-CE94-45D1-90A6-07792D4E6472}" type="datetime1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001E-8F09-4438-B651-6D3CD4397678}" type="datetime1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5F23-991A-4BF2-90F6-95B6C605C35F}" type="datetime1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C04-4D94-4DB0-9860-15D96D224E7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21.05.2018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213B-2408-468C-B0D8-9D242CD1709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21.05.2018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2DFB-2ED1-4A54-8B5F-C9382E4AA58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21.05.2018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2AE5-E4B4-4D04-9EBF-AAE3D6A613A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21.05.2018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6023-6A48-4C24-A0F4-C9ECD157044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21.05.2018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30EB-9D31-41FA-98C6-C9C82D24DC9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21.05.2018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61A3-A2F3-42CF-A365-54F9256C357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21.05.2018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8805-2061-45E8-AA26-4BEE98D3BE0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21.05.2018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376C-E3B0-4717-B842-F9BEC0BA25FA}" type="datetime1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997-A013-4464-A55F-3A3F65C4EB2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21.05.2018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31E2-B52B-4A55-8AC0-7E4900D8E91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21.05.2018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5A1E-030D-407A-9E4F-465472A410D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21.05.2018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2A9F-C8FA-4634-B387-F01CFCC77D35}" type="datetime1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8DD2-2926-4C33-8A1E-8FDD176522A4}" type="datetime1">
              <a:rPr lang="cs-CZ" smtClean="0"/>
              <a:t>21.05.2018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03D4-F699-444A-A1D9-6A33938E591B}" type="datetime1">
              <a:rPr lang="cs-CZ" smtClean="0"/>
              <a:t>21.05.2018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B46F-923E-4B6E-B4DC-B44457358A84}" type="datetime1">
              <a:rPr lang="cs-CZ" smtClean="0"/>
              <a:t>21.05.2018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FEBE-5B39-4688-93A5-C7068DC6E715}" type="datetime1">
              <a:rPr lang="cs-CZ" smtClean="0"/>
              <a:t>21.05.2018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58AD-9C8B-4F90-8D48-D5F742E0DB4D}" type="datetime1">
              <a:rPr lang="cs-CZ" smtClean="0"/>
              <a:t>21.05.2018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AFBC-2394-4B27-BDFD-874A65E9B143}" type="datetime1">
              <a:rPr lang="cs-CZ" smtClean="0"/>
              <a:t>21.05.2018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935-8814-4CF9-BD4C-17EBE574B3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5FBE-5409-4CC1-BAD3-1794543741B1}" type="datetime1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75935-8814-4CF9-BD4C-17EBE574B3D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A6C1-CD51-4E42-B3C0-31C01915E33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21.05.2018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75935-8814-4CF9-BD4C-17EBE574B3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ougwen.com/" TargetMode="External"/><Relationship Id="rId13" Type="http://schemas.openxmlformats.org/officeDocument/2006/relationships/hyperlink" Target="https://www.ampermusic.com/" TargetMode="External"/><Relationship Id="rId3" Type="http://schemas.microsoft.com/office/2007/relationships/media" Target="../media/media2.mp3"/><Relationship Id="rId7" Type="http://schemas.openxmlformats.org/officeDocument/2006/relationships/hyperlink" Target="https://deepart.io/" TargetMode="External"/><Relationship Id="rId12" Type="http://schemas.openxmlformats.org/officeDocument/2006/relationships/hyperlink" Target="https://www.aimusic.co.uk/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nextrembrandt.com/" TargetMode="External"/><Relationship Id="rId11" Type="http://schemas.openxmlformats.org/officeDocument/2006/relationships/hyperlink" Target="https://www.humtap.com/" TargetMode="Externa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1.png"/><Relationship Id="rId10" Type="http://schemas.openxmlformats.org/officeDocument/2006/relationships/hyperlink" Target="https://www.jukedeck.com/" TargetMode="External"/><Relationship Id="rId4" Type="http://schemas.openxmlformats.org/officeDocument/2006/relationships/audio" Target="../media/media2.mp3"/><Relationship Id="rId9" Type="http://schemas.openxmlformats.org/officeDocument/2006/relationships/hyperlink" Target="http://deepbeat.org/" TargetMode="External"/><Relationship Id="rId14" Type="http://schemas.openxmlformats.org/officeDocument/2006/relationships/hyperlink" Target="https://www.mtishows.com/marketplace/resource/performance/orchextr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mHSR0bFU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www.youtu.be/LY7x2Ihqjm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ihaines.com/" TargetMode="External"/><Relationship Id="rId2" Type="http://schemas.openxmlformats.org/officeDocument/2006/relationships/hyperlink" Target="https://www.ibmchefwatso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trademark.vision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2808000"/>
            <a:ext cx="7704000" cy="1242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s-CZ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UMĚLÁ INTELIGENCE názorně</a:t>
            </a:r>
            <a:br>
              <a:rPr lang="cs-CZ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Mgr. Jan Zibner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číslo snímku 7"/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75935-8814-4CF9-BD4C-17EBE574B3D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číslo snímku 7">
            <a:extLst>
              <a:ext uri="{FF2B5EF4-FFF2-40B4-BE49-F238E27FC236}">
                <a16:creationId xmlns:a16="http://schemas.microsoft.com/office/drawing/2014/main" id="{36FCB4BB-B46C-4E32-8669-DCA1D7C1A0B5}"/>
              </a:ext>
            </a:extLst>
          </p:cNvPr>
          <p:cNvSpPr txBox="1">
            <a:spLocks/>
          </p:cNvSpPr>
          <p:nvPr/>
        </p:nvSpPr>
        <p:spPr>
          <a:xfrm>
            <a:off x="918259" y="6165304"/>
            <a:ext cx="7056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https://memegenerator.net/img/instances/78164808/say-gdpr-one-more-time.jpg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 descr="https://memegenerator.net/img/instances/78164808/say-gdpr-one-more-time.jpg">
            <a:extLst>
              <a:ext uri="{FF2B5EF4-FFF2-40B4-BE49-F238E27FC236}">
                <a16:creationId xmlns:a16="http://schemas.microsoft.com/office/drawing/2014/main" id="{BAA950FE-845B-445A-88C2-AEE5B247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1058"/>
            <a:ext cx="7920880" cy="55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83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572" y="3154495"/>
            <a:ext cx="7704856" cy="54901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180000">
              <a:spcBef>
                <a:spcPts val="0"/>
              </a:spcBef>
            </a:pPr>
            <a:r>
              <a:rPr lang="cs-CZ" sz="30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Klíčovou otázkou je tvůrčí činnost AI</a:t>
            </a:r>
          </a:p>
        </p:txBody>
      </p:sp>
      <p:sp>
        <p:nvSpPr>
          <p:cNvPr id="5" name="Zástupný symbol pro číslo snímku 7"/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211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572" y="1300288"/>
            <a:ext cx="7704856" cy="425742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180000" algn="l">
              <a:spcBef>
                <a:spcPts val="0"/>
              </a:spcBef>
            </a:pPr>
            <a:r>
              <a:rPr lang="cs-CZ" sz="30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TVŮRČÍ ČINNOST AI: dílčí aspekty</a:t>
            </a:r>
            <a:endParaRPr lang="en-GB" sz="30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variabilnost klasifikací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tvůrčí činnost AP x PP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tvůrčí činnost autora (AI x vývojář x uživatel)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tvořivost x tvorba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tvůrčí činnost FO x </a:t>
            </a: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computational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creativity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kombinační x explorační x transformační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iniciátor tvůrčí činnosti (Adamov)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tvůrčí výstup (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Newell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Boden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Komuves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5" name="Zástupný symbol pro číslo snímku 7"/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1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572" y="1547840"/>
            <a:ext cx="7704856" cy="376232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180000" algn="l">
              <a:spcBef>
                <a:spcPts val="0"/>
              </a:spcBef>
            </a:pPr>
            <a:r>
              <a:rPr lang="cs-CZ" sz="30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TVŮRČÍ ČINNOST AI: obecně</a:t>
            </a:r>
            <a:endParaRPr lang="en-GB" sz="30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role umění při tvůrčí činnosti (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Lovelace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výsledky x proces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P-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creativity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 H-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creativity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Boden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definované kroky x náhoda, volba, výběr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předpokládaný x možný prostor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paradox finálního zhodnocení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skupiny tvůrčího procesu (Knap x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Telec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ástupný symbol pro číslo snímku 7"/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85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2807932"/>
            <a:ext cx="7704000" cy="124213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br>
              <a:rPr lang="cs-CZ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jan.zibner@mail.muni.cz</a:t>
            </a:r>
            <a:endParaRPr lang="cs-CZ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číslo snímku 7"/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CB1AAE7F-AA8B-4F1A-94BD-71AF0B2959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r="16017"/>
          <a:stretch/>
        </p:blipFill>
        <p:spPr>
          <a:xfrm>
            <a:off x="-8353" y="3427276"/>
            <a:ext cx="2470570" cy="3429002"/>
          </a:xfrm>
          <a:prstGeom prst="rect">
            <a:avLst/>
          </a:prstGeom>
        </p:spPr>
      </p:pic>
      <p:pic>
        <p:nvPicPr>
          <p:cNvPr id="1044" name="Picture 20" descr="File:Rembrandt Study of an Old Man with a Gold Chain - GK 233.jpg">
            <a:extLst>
              <a:ext uri="{FF2B5EF4-FFF2-40B4-BE49-F238E27FC236}">
                <a16:creationId xmlns:a16="http://schemas.microsoft.com/office/drawing/2014/main" id="{7A050FE4-3F96-4540-AB53-F29488572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/>
          <a:stretch/>
        </p:blipFill>
        <p:spPr bwMode="auto">
          <a:xfrm>
            <a:off x="2322799" y="3417455"/>
            <a:ext cx="2327006" cy="34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Rembrandt van Rijn 198.jpg">
            <a:extLst>
              <a:ext uri="{FF2B5EF4-FFF2-40B4-BE49-F238E27FC236}">
                <a16:creationId xmlns:a16="http://schemas.microsoft.com/office/drawing/2014/main" id="{5EF6129E-9D14-4525-B84A-EF90DA525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11225"/>
          <a:stretch/>
        </p:blipFill>
        <p:spPr bwMode="auto">
          <a:xfrm>
            <a:off x="4545055" y="3417455"/>
            <a:ext cx="2347761" cy="34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Rembrandt van Rijn 184.jpg">
            <a:extLst>
              <a:ext uri="{FF2B5EF4-FFF2-40B4-BE49-F238E27FC236}">
                <a16:creationId xmlns:a16="http://schemas.microsoft.com/office/drawing/2014/main" id="{84EC8EF4-893E-4E48-B6FA-9867B7996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722" r="10134"/>
          <a:stretch/>
        </p:blipFill>
        <p:spPr bwMode="auto">
          <a:xfrm>
            <a:off x="6814618" y="3428998"/>
            <a:ext cx="2327006" cy="346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Rembrandt 229.jpg">
            <a:extLst>
              <a:ext uri="{FF2B5EF4-FFF2-40B4-BE49-F238E27FC236}">
                <a16:creationId xmlns:a16="http://schemas.microsoft.com/office/drawing/2014/main" id="{B3ACF95D-7846-4906-A6A7-A89F25A5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87" y="-11548"/>
            <a:ext cx="2841223" cy="34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Rembrandt van Rijn Harmen Doomer circa 1640.jpg">
            <a:extLst>
              <a:ext uri="{FF2B5EF4-FFF2-40B4-BE49-F238E27FC236}">
                <a16:creationId xmlns:a16="http://schemas.microsoft.com/office/drawing/2014/main" id="{2210B09C-8C4E-4491-AA2F-5F6232749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 bwMode="auto">
          <a:xfrm>
            <a:off x="4551792" y="0"/>
            <a:ext cx="2628293" cy="34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Rembrandt Bust of a Man Wearing a Turban.jpg">
            <a:extLst>
              <a:ext uri="{FF2B5EF4-FFF2-40B4-BE49-F238E27FC236}">
                <a16:creationId xmlns:a16="http://schemas.microsoft.com/office/drawing/2014/main" id="{EA677A6E-653A-40CA-904D-749FC1487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"/>
          <a:stretch/>
        </p:blipFill>
        <p:spPr bwMode="auto">
          <a:xfrm>
            <a:off x="6814619" y="0"/>
            <a:ext cx="23293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ile:Rembrandt Harmensz. van Rijn (Dutch - An Old Man in Military Costume - Google Art Project.jpg">
            <a:extLst>
              <a:ext uri="{FF2B5EF4-FFF2-40B4-BE49-F238E27FC236}">
                <a16:creationId xmlns:a16="http://schemas.microsoft.com/office/drawing/2014/main" id="{D2C520BE-2B37-4206-AFCA-8C4C1EFEB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r="5103"/>
          <a:stretch/>
        </p:blipFill>
        <p:spPr bwMode="auto">
          <a:xfrm>
            <a:off x="-7317" y="-34723"/>
            <a:ext cx="2222255" cy="34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5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7">
            <a:extLst>
              <a:ext uri="{FF2B5EF4-FFF2-40B4-BE49-F238E27FC236}">
                <a16:creationId xmlns:a16="http://schemas.microsoft.com/office/drawing/2014/main" id="{A122B7BC-CCBF-4FA0-9DFB-D3A41214B0F9}"/>
              </a:ext>
            </a:extLst>
          </p:cNvPr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B1AAE7F-AA8B-4F1A-94BD-71AF0B2959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r="16017"/>
          <a:stretch/>
        </p:blipFill>
        <p:spPr>
          <a:xfrm>
            <a:off x="-8353" y="3427276"/>
            <a:ext cx="2470570" cy="3429002"/>
          </a:xfrm>
          <a:prstGeom prst="rect">
            <a:avLst/>
          </a:prstGeom>
        </p:spPr>
      </p:pic>
      <p:pic>
        <p:nvPicPr>
          <p:cNvPr id="1044" name="Picture 20" descr="File:Rembrandt Study of an Old Man with a Gold Chain - GK 233.jpg">
            <a:extLst>
              <a:ext uri="{FF2B5EF4-FFF2-40B4-BE49-F238E27FC236}">
                <a16:creationId xmlns:a16="http://schemas.microsoft.com/office/drawing/2014/main" id="{7A050FE4-3F96-4540-AB53-F29488572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/>
          <a:stretch/>
        </p:blipFill>
        <p:spPr bwMode="auto">
          <a:xfrm>
            <a:off x="2322799" y="3417455"/>
            <a:ext cx="2327006" cy="34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Rembrandt van Rijn 198.jpg">
            <a:extLst>
              <a:ext uri="{FF2B5EF4-FFF2-40B4-BE49-F238E27FC236}">
                <a16:creationId xmlns:a16="http://schemas.microsoft.com/office/drawing/2014/main" id="{5EF6129E-9D14-4525-B84A-EF90DA525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11225"/>
          <a:stretch/>
        </p:blipFill>
        <p:spPr bwMode="auto">
          <a:xfrm>
            <a:off x="4545055" y="3417455"/>
            <a:ext cx="2347761" cy="34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Rembrandt van Rijn 184.jpg">
            <a:extLst>
              <a:ext uri="{FF2B5EF4-FFF2-40B4-BE49-F238E27FC236}">
                <a16:creationId xmlns:a16="http://schemas.microsoft.com/office/drawing/2014/main" id="{84EC8EF4-893E-4E48-B6FA-9867B7996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722" r="10134"/>
          <a:stretch/>
        </p:blipFill>
        <p:spPr bwMode="auto">
          <a:xfrm>
            <a:off x="6814618" y="3428998"/>
            <a:ext cx="2327006" cy="346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Rembrandt 229.jpg">
            <a:extLst>
              <a:ext uri="{FF2B5EF4-FFF2-40B4-BE49-F238E27FC236}">
                <a16:creationId xmlns:a16="http://schemas.microsoft.com/office/drawing/2014/main" id="{B3ACF95D-7846-4906-A6A7-A89F25A5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87" y="-11548"/>
            <a:ext cx="2841223" cy="34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Rembrandt van Rijn Harmen Doomer circa 1640.jpg">
            <a:extLst>
              <a:ext uri="{FF2B5EF4-FFF2-40B4-BE49-F238E27FC236}">
                <a16:creationId xmlns:a16="http://schemas.microsoft.com/office/drawing/2014/main" id="{2210B09C-8C4E-4491-AA2F-5F6232749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 bwMode="auto">
          <a:xfrm>
            <a:off x="4551792" y="0"/>
            <a:ext cx="2628293" cy="34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Rembrandt Bust of a Man Wearing a Turban.jpg">
            <a:extLst>
              <a:ext uri="{FF2B5EF4-FFF2-40B4-BE49-F238E27FC236}">
                <a16:creationId xmlns:a16="http://schemas.microsoft.com/office/drawing/2014/main" id="{EA677A6E-653A-40CA-904D-749FC1487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"/>
          <a:stretch/>
        </p:blipFill>
        <p:spPr bwMode="auto">
          <a:xfrm>
            <a:off x="6814619" y="0"/>
            <a:ext cx="23293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ile:Rembrandt Harmensz. van Rijn (Dutch - An Old Man in Military Costume - Google Art Project.jpg">
            <a:extLst>
              <a:ext uri="{FF2B5EF4-FFF2-40B4-BE49-F238E27FC236}">
                <a16:creationId xmlns:a16="http://schemas.microsoft.com/office/drawing/2014/main" id="{D2C520BE-2B37-4206-AFCA-8C4C1EFEB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r="5103"/>
          <a:stretch/>
        </p:blipFill>
        <p:spPr bwMode="auto">
          <a:xfrm>
            <a:off x="-7317" y="-34723"/>
            <a:ext cx="2222255" cy="34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465ED5B-D623-48F2-B1C6-37E9971D42C8}"/>
              </a:ext>
            </a:extLst>
          </p:cNvPr>
          <p:cNvSpPr txBox="1"/>
          <p:nvPr/>
        </p:nvSpPr>
        <p:spPr>
          <a:xfrm>
            <a:off x="312796" y="2913877"/>
            <a:ext cx="154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1631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D10CE6C-3E06-4334-8AE5-0EBC090ADE54}"/>
              </a:ext>
            </a:extLst>
          </p:cNvPr>
          <p:cNvSpPr txBox="1"/>
          <p:nvPr/>
        </p:nvSpPr>
        <p:spPr>
          <a:xfrm>
            <a:off x="312796" y="6275941"/>
            <a:ext cx="154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1A328D6-40DA-4B7C-86D1-F6F751D37184}"/>
              </a:ext>
            </a:extLst>
          </p:cNvPr>
          <p:cNvSpPr txBox="1"/>
          <p:nvPr/>
        </p:nvSpPr>
        <p:spPr>
          <a:xfrm>
            <a:off x="2477609" y="6275941"/>
            <a:ext cx="154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1632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A960874-9C59-407C-870E-11A56562A905}"/>
              </a:ext>
            </a:extLst>
          </p:cNvPr>
          <p:cNvSpPr txBox="1"/>
          <p:nvPr/>
        </p:nvSpPr>
        <p:spPr>
          <a:xfrm>
            <a:off x="4793369" y="6275941"/>
            <a:ext cx="154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1629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ADE9312-CE25-4321-9446-AC6DCAA5EF69}"/>
              </a:ext>
            </a:extLst>
          </p:cNvPr>
          <p:cNvSpPr txBox="1"/>
          <p:nvPr/>
        </p:nvSpPr>
        <p:spPr>
          <a:xfrm>
            <a:off x="7079187" y="6275941"/>
            <a:ext cx="154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1629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D589A00-C44E-4DAE-A023-A301989F22B2}"/>
              </a:ext>
            </a:extLst>
          </p:cNvPr>
          <p:cNvSpPr txBox="1"/>
          <p:nvPr/>
        </p:nvSpPr>
        <p:spPr>
          <a:xfrm>
            <a:off x="2477609" y="2894235"/>
            <a:ext cx="154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1656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C27BB30-B0FE-49FC-892A-36EE945A3D0F}"/>
              </a:ext>
            </a:extLst>
          </p:cNvPr>
          <p:cNvSpPr txBox="1"/>
          <p:nvPr/>
        </p:nvSpPr>
        <p:spPr>
          <a:xfrm>
            <a:off x="4793369" y="2894235"/>
            <a:ext cx="154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1640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55821CD-9381-4EB5-AB90-67183FF4AA4F}"/>
              </a:ext>
            </a:extLst>
          </p:cNvPr>
          <p:cNvSpPr txBox="1"/>
          <p:nvPr/>
        </p:nvSpPr>
        <p:spPr>
          <a:xfrm>
            <a:off x="7079186" y="2894235"/>
            <a:ext cx="154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1628</a:t>
            </a:r>
          </a:p>
        </p:txBody>
      </p:sp>
    </p:spTree>
    <p:extLst>
      <p:ext uri="{BB962C8B-B14F-4D97-AF65-F5344CB8AC3E}">
        <p14:creationId xmlns:p14="http://schemas.microsoft.com/office/powerpoint/2010/main" val="4052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7">
            <a:extLst>
              <a:ext uri="{FF2B5EF4-FFF2-40B4-BE49-F238E27FC236}">
                <a16:creationId xmlns:a16="http://schemas.microsoft.com/office/drawing/2014/main" id="{A122B7BC-CCBF-4FA0-9DFB-D3A41214B0F9}"/>
              </a:ext>
            </a:extLst>
          </p:cNvPr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ED115A-42EF-425C-8B45-108433E38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44" y="310344"/>
            <a:ext cx="6237312" cy="6237312"/>
          </a:xfrm>
          <a:prstGeom prst="rect">
            <a:avLst/>
          </a:prstGeom>
        </p:spPr>
      </p:pic>
      <p:sp>
        <p:nvSpPr>
          <p:cNvPr id="4" name="Zástupný symbol pro číslo snímku 7">
            <a:extLst>
              <a:ext uri="{FF2B5EF4-FFF2-40B4-BE49-F238E27FC236}">
                <a16:creationId xmlns:a16="http://schemas.microsoft.com/office/drawing/2014/main" id="{474FBBDF-59C2-420F-B8D1-1597A9A346B3}"/>
              </a:ext>
            </a:extLst>
          </p:cNvPr>
          <p:cNvSpPr txBox="1">
            <a:spLocks/>
          </p:cNvSpPr>
          <p:nvPr/>
        </p:nvSpPr>
        <p:spPr>
          <a:xfrm>
            <a:off x="1043608" y="6520259"/>
            <a:ext cx="7056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http://nextrembrandt.com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1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572" y="836712"/>
            <a:ext cx="7704856" cy="518457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180000" algn="l">
              <a:spcBef>
                <a:spcPts val="0"/>
              </a:spcBef>
            </a:pPr>
            <a:r>
              <a:rPr lang="cs-CZ" sz="30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A UMĚNÍ</a:t>
            </a:r>
            <a:endParaRPr lang="en-GB" sz="30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Next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Rembrandt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http://nextrembrandt.com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DeepArt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https://deepart.io/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Sougwen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Chung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http://sougwen.com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DeepBeat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http://deepbeat.org/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lvl="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JukeDeck</a:t>
            </a:r>
            <a:r>
              <a:rPr lang="cs-CZ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cs-CZ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cs-CZ" sz="1800" dirty="0">
                <a:solidFill>
                  <a:prstClr val="black">
                    <a:lumMod val="75000"/>
                    <a:lumOff val="25000"/>
                  </a:prstClr>
                </a:solidFill>
                <a:hlinkClick r:id="rId10"/>
              </a:rPr>
              <a:t>https://www.jukedeck.com/</a:t>
            </a:r>
            <a:r>
              <a:rPr lang="cs-CZ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Humtap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11"/>
              </a:rPr>
              <a:t>https://www.humtap.com/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Music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12"/>
              </a:rPr>
              <a:t>https://www.aimusic.co.uk/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Amper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Music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13"/>
              </a:rPr>
              <a:t>https://www.ampermusic.com/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OrchExtra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14"/>
              </a:rPr>
              <a:t>https://www.mtishows.com...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14"/>
              </a:rPr>
              <a:t>orchextra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Beyond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Fence (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Machine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…)</a:t>
            </a:r>
          </a:p>
        </p:txBody>
      </p:sp>
      <p:sp>
        <p:nvSpPr>
          <p:cNvPr id="5" name="Zástupný symbol pro číslo snímku 7"/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pic>
        <p:nvPicPr>
          <p:cNvPr id="4" name="humtap_coldplay-ish_mp3">
            <a:hlinkClick r:id="" action="ppaction://media"/>
            <a:extLst>
              <a:ext uri="{FF2B5EF4-FFF2-40B4-BE49-F238E27FC236}">
                <a16:creationId xmlns:a16="http://schemas.microsoft.com/office/drawing/2014/main" id="{75556406-54B9-460F-B34F-CADF58103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59214" y="3717032"/>
            <a:ext cx="487363" cy="487363"/>
          </a:xfrm>
          <a:prstGeom prst="rect">
            <a:avLst/>
          </a:prstGeom>
        </p:spPr>
      </p:pic>
      <p:pic>
        <p:nvPicPr>
          <p:cNvPr id="6" name="Gigantic Shrine">
            <a:hlinkClick r:id="" action="ppaction://media"/>
            <a:extLst>
              <a:ext uri="{FF2B5EF4-FFF2-40B4-BE49-F238E27FC236}">
                <a16:creationId xmlns:a16="http://schemas.microsoft.com/office/drawing/2014/main" id="{385DAB55-5352-4C55-9F3F-AB54DCD8BA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59213" y="32129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6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7"/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572" y="2223000"/>
            <a:ext cx="7704856" cy="2412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180000" algn="l">
              <a:spcBef>
                <a:spcPts val="0"/>
              </a:spcBef>
            </a:pPr>
            <a:r>
              <a:rPr lang="cs-CZ" sz="30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A LITERATURA</a:t>
            </a:r>
            <a:endParaRPr lang="en-GB" sz="30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ay a 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omputer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rites a 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ovel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Qentis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50,000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Meows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Game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Thrones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B2A41CE-16C1-41C8-BCC5-F6793FA13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30400" r="35826" b="38800"/>
          <a:stretch/>
        </p:blipFill>
        <p:spPr>
          <a:xfrm>
            <a:off x="243662" y="1986221"/>
            <a:ext cx="8656675" cy="2885558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94388CC-6059-4F3A-8AFA-33061C2F2EF9}"/>
              </a:ext>
            </a:extLst>
          </p:cNvPr>
          <p:cNvSpPr txBox="1">
            <a:spLocks/>
          </p:cNvSpPr>
          <p:nvPr/>
        </p:nvSpPr>
        <p:spPr>
          <a:xfrm>
            <a:off x="243661" y="4797152"/>
            <a:ext cx="865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http://sabotagereviews.com/.../9-computer-generated-novels-you-should-read-or-attempt-to-or-at-least-look-at-in-wonderment/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F3808C-8E45-440F-862E-C25666DDB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16401" r="39763" b="13601"/>
          <a:stretch/>
        </p:blipFill>
        <p:spPr>
          <a:xfrm>
            <a:off x="1164941" y="278650"/>
            <a:ext cx="6804755" cy="6300700"/>
          </a:xfrm>
          <a:prstGeom prst="rect">
            <a:avLst/>
          </a:prstGeom>
        </p:spPr>
      </p:pic>
      <p:sp>
        <p:nvSpPr>
          <p:cNvPr id="7" name="Zástupný symbol pro číslo snímku 7">
            <a:extLst>
              <a:ext uri="{FF2B5EF4-FFF2-40B4-BE49-F238E27FC236}">
                <a16:creationId xmlns:a16="http://schemas.microsoft.com/office/drawing/2014/main" id="{A062CF23-9130-4D9A-A1C5-C09A141E0371}"/>
              </a:ext>
            </a:extLst>
          </p:cNvPr>
          <p:cNvSpPr txBox="1">
            <a:spLocks/>
          </p:cNvSpPr>
          <p:nvPr/>
        </p:nvSpPr>
        <p:spPr>
          <a:xfrm>
            <a:off x="1043608" y="6520259"/>
            <a:ext cx="7056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https://www.theatlantic.com/technology/archive/.../383340/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60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572" y="2007000"/>
            <a:ext cx="7704856" cy="2844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180000" algn="l">
              <a:spcBef>
                <a:spcPts val="0"/>
              </a:spcBef>
            </a:pPr>
            <a:r>
              <a:rPr lang="cs-CZ" sz="30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A AUDIOVIZUÁLNÍ DÍLA</a:t>
            </a:r>
            <a:endParaRPr lang="en-GB" sz="30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Morgan trailer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https://www.youtu.be/rqmHSR0bFU8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Sunspring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https://www.youtu.be/LY7x2Ihqjmc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DeepFake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FakeApp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TensorFlow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Google)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alternativní konce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GAN fiktivní videa</a:t>
            </a:r>
          </a:p>
        </p:txBody>
      </p:sp>
      <p:pic>
        <p:nvPicPr>
          <p:cNvPr id="2054" name="Picture 6" descr="VÃ½sledek obrÃ¡zku pro deepfake obama">
            <a:extLst>
              <a:ext uri="{FF2B5EF4-FFF2-40B4-BE49-F238E27FC236}">
                <a16:creationId xmlns:a16="http://schemas.microsoft.com/office/drawing/2014/main" id="{70E7FCBA-A782-4835-842F-DB27EA8D6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12963"/>
          <a:stretch/>
        </p:blipFill>
        <p:spPr bwMode="auto">
          <a:xfrm>
            <a:off x="683568" y="1268760"/>
            <a:ext cx="77768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07B066E-8D49-428A-8A29-A5E867508C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26" t="22002" r="32676" b="9400"/>
          <a:stretch/>
        </p:blipFill>
        <p:spPr>
          <a:xfrm>
            <a:off x="683568" y="1047335"/>
            <a:ext cx="7776864" cy="4763329"/>
          </a:xfrm>
          <a:prstGeom prst="rect">
            <a:avLst/>
          </a:prstGeom>
        </p:spPr>
      </p:pic>
      <p:sp>
        <p:nvSpPr>
          <p:cNvPr id="9" name="Zástupný symbol pro číslo snímku 7">
            <a:extLst>
              <a:ext uri="{FF2B5EF4-FFF2-40B4-BE49-F238E27FC236}">
                <a16:creationId xmlns:a16="http://schemas.microsoft.com/office/drawing/2014/main" id="{2841FE86-36A9-4443-AEA2-B654D556CD8F}"/>
              </a:ext>
            </a:extLst>
          </p:cNvPr>
          <p:cNvSpPr txBox="1">
            <a:spLocks/>
          </p:cNvSpPr>
          <p:nvPr/>
        </p:nvSpPr>
        <p:spPr>
          <a:xfrm>
            <a:off x="1043608" y="5733256"/>
            <a:ext cx="7056784" cy="44793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https://technet.idnes.cz/foto.aspx?r=sw_internet&amp;c=A180225_010517_sw_internet_pka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číslo snímku 7"/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FB76042-61C5-4182-AC5D-A8ED1318AF68}"/>
              </a:ext>
            </a:extLst>
          </p:cNvPr>
          <p:cNvSpPr txBox="1">
            <a:spLocks/>
          </p:cNvSpPr>
          <p:nvPr/>
        </p:nvSpPr>
        <p:spPr>
          <a:xfrm>
            <a:off x="1043608" y="5584155"/>
            <a:ext cx="7056784" cy="44793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https://www.buzzfeed.com/craigsilverman/obama-jordan-peele-deepfake-video-debunk-buzzfeed</a:t>
            </a:r>
          </a:p>
          <a:p>
            <a:pPr lvl="0" algn="ctr"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https://youtu.be/cQ54GDm1eL0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572" y="2007000"/>
            <a:ext cx="7704856" cy="2844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180000" algn="l">
              <a:spcBef>
                <a:spcPts val="0"/>
              </a:spcBef>
            </a:pPr>
            <a:r>
              <a:rPr lang="cs-CZ" sz="30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A DALŠÍ</a:t>
            </a:r>
            <a:endParaRPr lang="en-GB" sz="30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Chef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Watson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https://www.ibmchefwatson.com/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studium jazyků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Power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internet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InferVision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orgány na míru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https://www.agihaines.com/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ástupný symbol pro číslo snímku 7"/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DDE1F80-FD1C-4CEE-B6C2-2F5928F9B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9" t="10801" r="9051" b="12599"/>
          <a:stretch/>
        </p:blipFill>
        <p:spPr>
          <a:xfrm>
            <a:off x="476088" y="1304764"/>
            <a:ext cx="8191823" cy="4248472"/>
          </a:xfrm>
          <a:prstGeom prst="rect">
            <a:avLst/>
          </a:prstGeom>
        </p:spPr>
      </p:pic>
      <p:sp>
        <p:nvSpPr>
          <p:cNvPr id="6" name="Zástupný symbol pro číslo snímku 7">
            <a:extLst>
              <a:ext uri="{FF2B5EF4-FFF2-40B4-BE49-F238E27FC236}">
                <a16:creationId xmlns:a16="http://schemas.microsoft.com/office/drawing/2014/main" id="{BFD2B6C1-9483-4846-B96B-64770D4D90B1}"/>
              </a:ext>
            </a:extLst>
          </p:cNvPr>
          <p:cNvSpPr txBox="1">
            <a:spLocks/>
          </p:cNvSpPr>
          <p:nvPr/>
        </p:nvSpPr>
        <p:spPr>
          <a:xfrm>
            <a:off x="1043608" y="5517232"/>
            <a:ext cx="7056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https://www.ibmchefwatson.com/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2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572" y="1495036"/>
            <a:ext cx="7704856" cy="38679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180000" algn="l">
              <a:spcBef>
                <a:spcPts val="0"/>
              </a:spcBef>
            </a:pPr>
            <a:r>
              <a:rPr lang="cs-CZ" sz="30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A PRŮMYSLOVÁ PRÁVA</a:t>
            </a:r>
            <a:endParaRPr lang="en-GB" sz="30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ochranné známky</a:t>
            </a:r>
          </a:p>
          <a:p>
            <a:pPr marL="1094400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TrademarkVision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https://trademark.vision/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1094400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MEDAI MEDICAL ARTIFICIAL INTELLIGENCE</a:t>
            </a:r>
          </a:p>
          <a:p>
            <a:pPr marL="63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patenty</a:t>
            </a:r>
          </a:p>
          <a:p>
            <a:pPr marL="1094400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system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US8126832B2</a:t>
            </a:r>
          </a:p>
          <a:p>
            <a:pPr marL="1094400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embedded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- US20020180786A1</a:t>
            </a:r>
          </a:p>
          <a:p>
            <a:pPr marL="1094400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surveillance cameras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CN107948494A</a:t>
            </a:r>
          </a:p>
          <a:p>
            <a:pPr marL="1094400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Kind of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 device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CN107961126A</a:t>
            </a:r>
          </a:p>
        </p:txBody>
      </p:sp>
      <p:pic>
        <p:nvPicPr>
          <p:cNvPr id="1026" name="Picture 2" descr="http://hoffmanwarnick.com/wp-content/uploads/AAEAAQAAAAAAAAjxAAAAJDVmN2FlY2Q2LTYyNDMtNDIxMC1iOGY3LWQwMzhjNDY4M2U2OA1.jpg">
            <a:extLst>
              <a:ext uri="{FF2B5EF4-FFF2-40B4-BE49-F238E27FC236}">
                <a16:creationId xmlns:a16="http://schemas.microsoft.com/office/drawing/2014/main" id="{B56C6572-E13A-402A-86CF-06E27088C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3" y="924139"/>
            <a:ext cx="7758112" cy="50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7"/>
          <p:cNvSpPr txBox="1">
            <a:spLocks/>
          </p:cNvSpPr>
          <p:nvPr/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</p:txBody>
      </p:sp>
      <p:sp>
        <p:nvSpPr>
          <p:cNvPr id="6" name="Zástupný symbol pro číslo snímku 7">
            <a:extLst>
              <a:ext uri="{FF2B5EF4-FFF2-40B4-BE49-F238E27FC236}">
                <a16:creationId xmlns:a16="http://schemas.microsoft.com/office/drawing/2014/main" id="{25089807-AA6D-4771-B23B-F0C75E0BA091}"/>
              </a:ext>
            </a:extLst>
          </p:cNvPr>
          <p:cNvSpPr txBox="1">
            <a:spLocks/>
          </p:cNvSpPr>
          <p:nvPr/>
        </p:nvSpPr>
        <p:spPr>
          <a:xfrm>
            <a:off x="1043608" y="5877272"/>
            <a:ext cx="7056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http://hoffmanwarnick.com/artificial-intelligence-patents-growing-exponentially/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3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471</Words>
  <Application>Microsoft Office PowerPoint</Application>
  <PresentationFormat>Předvádění na obrazovce (4:3)</PresentationFormat>
  <Paragraphs>87</Paragraphs>
  <Slides>13</Slides>
  <Notes>1</Notes>
  <HiddenSlides>0</HiddenSlides>
  <MMClips>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Motiv sady Office</vt:lpstr>
      <vt:lpstr>1_Motiv sady Office</vt:lpstr>
      <vt:lpstr>UMĚLÁ INTELIGENCE názorně Mgr. Jan Zibner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jan.zibner@mail.muni.cz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Zibner</dc:creator>
  <cp:lastModifiedBy>Jan Zibner</cp:lastModifiedBy>
  <cp:revision>117</cp:revision>
  <dcterms:created xsi:type="dcterms:W3CDTF">2016-09-08T07:40:29Z</dcterms:created>
  <dcterms:modified xsi:type="dcterms:W3CDTF">2018-05-21T05:44:30Z</dcterms:modified>
</cp:coreProperties>
</file>