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61" r:id="rId3"/>
    <p:sldId id="257" r:id="rId4"/>
    <p:sldId id="346" r:id="rId5"/>
    <p:sldId id="345" r:id="rId6"/>
    <p:sldId id="348" r:id="rId7"/>
    <p:sldId id="347" r:id="rId8"/>
    <p:sldId id="355" r:id="rId9"/>
    <p:sldId id="349" r:id="rId10"/>
    <p:sldId id="350" r:id="rId11"/>
    <p:sldId id="351" r:id="rId12"/>
    <p:sldId id="352" r:id="rId13"/>
    <p:sldId id="353" r:id="rId14"/>
    <p:sldId id="343" r:id="rId15"/>
    <p:sldId id="354" r:id="rId16"/>
    <p:sldId id="277" r:id="rId17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94624" autoAdjust="0"/>
  </p:normalViewPr>
  <p:slideViewPr>
    <p:cSldViewPr snapToGrid="0">
      <p:cViewPr varScale="1">
        <p:scale>
          <a:sx n="104" d="100"/>
          <a:sy n="104" d="100"/>
        </p:scale>
        <p:origin x="1124" y="76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5" d="100"/>
          <a:sy n="75" d="100"/>
        </p:scale>
        <p:origin x="3312" y="1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88F195-3CBB-4947-B86E-FA18F0BB1DF7}" type="datetimeFigureOut">
              <a:rPr lang="cs-CZ"/>
              <a:pPr>
                <a:defRPr/>
              </a:pPr>
              <a:t>21.05.2018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85ECCB-53AC-4FB1-A7D6-18889404997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E95C56-2228-4E66-A959-E7B24AE7BFAD}" type="datetimeFigureOut">
              <a:rPr lang="cs-CZ"/>
              <a:pPr>
                <a:defRPr/>
              </a:pPr>
              <a:t>21.05.2018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608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908CD0-40AB-4BDE-A9E8-DF890E9219A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908CD0-40AB-4BDE-A9E8-DF890E9219AB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947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8400" y="1243013"/>
            <a:ext cx="44608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372224-0A0B-4753-BFCD-CE56F760D6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977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8400" y="1243013"/>
            <a:ext cx="44608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372224-0A0B-4753-BFCD-CE56F760D6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9840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8400" y="1243013"/>
            <a:ext cx="44608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372224-0A0B-4753-BFCD-CE56F760D6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0914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8400" y="1243013"/>
            <a:ext cx="44608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D2E76E-25A6-4E8E-8636-411C944C1F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1613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8400" y="1243013"/>
            <a:ext cx="44608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D2E76E-25A6-4E8E-8636-411C944C1F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2052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8400" y="1243013"/>
            <a:ext cx="44608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D59DF2-826B-4AB3-B742-EBF1016602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8400" y="1243013"/>
            <a:ext cx="44608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372224-0A0B-4753-BFCD-CE56F760D6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8400" y="1243013"/>
            <a:ext cx="44608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372224-0A0B-4753-BFCD-CE56F760D6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772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8400" y="1243013"/>
            <a:ext cx="44608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372224-0A0B-4753-BFCD-CE56F760D6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48584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8400" y="1243013"/>
            <a:ext cx="44608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372224-0A0B-4753-BFCD-CE56F760D6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6548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8400" y="1243013"/>
            <a:ext cx="44608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372224-0A0B-4753-BFCD-CE56F760D6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4505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8400" y="1243013"/>
            <a:ext cx="44608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372224-0A0B-4753-BFCD-CE56F760D6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5407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8400" y="1243013"/>
            <a:ext cx="44608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372224-0A0B-4753-BFCD-CE56F760D6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7041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8400" y="1243013"/>
            <a:ext cx="44608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372224-0A0B-4753-BFCD-CE56F760D6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3230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4"/>
          <p:cNvGrpSpPr>
            <a:grpSpLocks/>
          </p:cNvGrpSpPr>
          <p:nvPr userDrawn="1"/>
        </p:nvGrpSpPr>
        <p:grpSpPr bwMode="auto">
          <a:xfrm>
            <a:off x="0" y="0"/>
            <a:ext cx="9145588" cy="6858000"/>
            <a:chOff x="-1" y="0"/>
            <a:chExt cx="12192002" cy="6858000"/>
          </a:xfrm>
        </p:grpSpPr>
        <p:cxnSp>
          <p:nvCxnSpPr>
            <p:cNvPr id="5" name="Přímá spojnice 5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nice 6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1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1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2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2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Skupina 22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Přímá spojnice 4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4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Skupina 45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Přímá spojnice 5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Přímá spojnice 5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5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Přímá spojnice 5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Přímá spojnice 4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5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3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Přímá spojnice 2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8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Skupina 29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Přímá spojnice 3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Přímá spojnice 3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Přímá spojnice 3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Přímá spojnice 3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římá spojnice 3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Přímá spojnice 3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3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Přímá spojnice 57"/>
          <p:cNvCxnSpPr/>
          <p:nvPr userDrawn="1"/>
        </p:nvCxnSpPr>
        <p:spPr>
          <a:xfrm>
            <a:off x="971719" y="5294313"/>
            <a:ext cx="720215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0553" y="1909346"/>
            <a:ext cx="7204483" cy="3383280"/>
          </a:xfrm>
        </p:spPr>
        <p:txBody>
          <a:bodyPr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0553" y="5432564"/>
            <a:ext cx="720448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29AA0-5DC1-4C1F-ABE3-D09F0F7752EF}" type="datetime1">
              <a:rPr lang="cs-CZ"/>
              <a:pPr>
                <a:defRPr/>
              </a:pPr>
              <a:t>21.05.2018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56E8-06E9-4A4C-8552-35A3DD2A0E9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08185" y="489857"/>
            <a:ext cx="1265684" cy="530134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1718" y="489857"/>
            <a:ext cx="5691496" cy="530134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28415-C4AD-4919-9500-A644F13E1907}" type="datetime1">
              <a:rPr lang="cs-CZ"/>
              <a:pPr>
                <a:defRPr/>
              </a:pPr>
              <a:t>21.05.2018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A7015-F842-4F2C-A9C8-61FA120207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5F164-0F2B-45FE-ACD9-A4331347D1A4}" type="datetime1">
              <a:rPr lang="cs-CZ"/>
              <a:pPr>
                <a:defRPr/>
              </a:pPr>
              <a:t>21.05.2018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709C5-F60B-4C1D-A5A0-58CF3CCC24C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6"/>
          <p:cNvGrpSpPr>
            <a:grpSpLocks/>
          </p:cNvGrpSpPr>
          <p:nvPr userDrawn="1"/>
        </p:nvGrpSpPr>
        <p:grpSpPr bwMode="auto">
          <a:xfrm>
            <a:off x="0" y="0"/>
            <a:ext cx="9145588" cy="6858000"/>
            <a:chOff x="-1" y="0"/>
            <a:chExt cx="12192002" cy="6858000"/>
          </a:xfrm>
        </p:grpSpPr>
        <p:cxnSp>
          <p:nvCxnSpPr>
            <p:cNvPr id="5" name="Přímá spojnice 7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nice 8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9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10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11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12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3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4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5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6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7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8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9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20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21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22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Skupina 23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Přímá spojnice 41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42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3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4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5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Skupina 46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Přímá spojnice 52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Přímá spojnice 53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54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Přímá spojnice 55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6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Přímá spojnice 47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8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9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50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51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Skupina 24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Přímá spojnice 2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26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7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8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9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Skupina 3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Přímá spojnice 3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Přímá spojnice 37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Přímá spojnice 3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Přímá spojnice 3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římá spojnice 4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Přímá spojnice 3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32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3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Přímá spojnice 57"/>
          <p:cNvCxnSpPr/>
          <p:nvPr userDrawn="1"/>
        </p:nvCxnSpPr>
        <p:spPr>
          <a:xfrm>
            <a:off x="971719" y="5294313"/>
            <a:ext cx="720215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719" y="2541573"/>
            <a:ext cx="7202151" cy="2743200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1719" y="5431536"/>
            <a:ext cx="7202151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718" y="1981200"/>
            <a:ext cx="3429596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44274" y="1981200"/>
            <a:ext cx="3429596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E4E58-DABB-49FC-8412-A77C4F13D8EE}" type="datetime1">
              <a:rPr lang="cs-CZ"/>
              <a:pPr>
                <a:defRPr/>
              </a:pPr>
              <a:t>21.05.2018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830EF-2E35-465D-90B0-F64FCA9E972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1718" y="1818322"/>
            <a:ext cx="342959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971718" y="2503714"/>
            <a:ext cx="3429596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44274" y="1818322"/>
            <a:ext cx="342959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44274" y="2503714"/>
            <a:ext cx="3429596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D54B6-8EF5-4D5A-B120-5079F5DDB6AC}" type="datetime1">
              <a:rPr lang="cs-CZ"/>
              <a:pPr>
                <a:defRPr/>
              </a:pPr>
              <a:t>21.05.2018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79115-2AA3-4626-BC3C-5D8ADB662A5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0C0CB-AF2D-4F8A-8AF9-01AB5D59534B}" type="datetime1">
              <a:rPr lang="cs-CZ"/>
              <a:pPr>
                <a:defRPr/>
              </a:pPr>
              <a:t>21.05.2018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F1D32-AD3A-4EE1-BDBE-DDCD624634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60"/>
          <p:cNvGrpSpPr>
            <a:grpSpLocks/>
          </p:cNvGrpSpPr>
          <p:nvPr userDrawn="1"/>
        </p:nvGrpSpPr>
        <p:grpSpPr bwMode="auto">
          <a:xfrm>
            <a:off x="0" y="0"/>
            <a:ext cx="9145588" cy="6858000"/>
            <a:chOff x="-1" y="0"/>
            <a:chExt cx="12192002" cy="6858000"/>
          </a:xfrm>
        </p:grpSpPr>
        <p:cxnSp>
          <p:nvCxnSpPr>
            <p:cNvPr id="3" name="Přímá spojnice 161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Přímá spojnice 162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Přímá spojnice 163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nice 164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165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166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167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168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69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70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71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72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73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74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75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6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Skupina 177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7" name="Přímá spojnice 19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196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Přímá spojnice 197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198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199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Skupina 20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8" name="Přímá spojnice 20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Přímá spojnice 207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Přímá spojnice 20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Přímá spojnice 20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21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Přímá spojnice 20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202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203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20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20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Skupina 178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1" name="Přímá spojnice 179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180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181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182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183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Skupina 184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2" name="Přímá spojnice 190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Přímá spojnice 191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Přímá spojnice 192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Přímá spojnice 193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Přímá spojnice 194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Přímá spojnice 185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186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187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188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189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Zástupný symbol pro datum 2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8A5AF-94A2-45BC-8377-880969B4F345}" type="datetime1">
              <a:rPr lang="cs-CZ"/>
              <a:pPr>
                <a:defRPr/>
              </a:pPr>
              <a:t>21.05.2018</a:t>
            </a:fld>
            <a:endParaRPr lang="cs-CZ" dirty="0"/>
          </a:p>
        </p:txBody>
      </p:sp>
      <p:sp>
        <p:nvSpPr>
          <p:cNvPr id="54" name="Zástupný symbol pro zápatí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5" name="Zástupný symbol pro číslo snímku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B8068-6AD5-45B5-8A14-60B5C4D4A7E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58"/>
          <p:cNvGrpSpPr>
            <a:grpSpLocks/>
          </p:cNvGrpSpPr>
          <p:nvPr userDrawn="1"/>
        </p:nvGrpSpPr>
        <p:grpSpPr bwMode="auto">
          <a:xfrm>
            <a:off x="0" y="0"/>
            <a:ext cx="9145588" cy="6858000"/>
            <a:chOff x="-1" y="0"/>
            <a:chExt cx="12192002" cy="6858000"/>
          </a:xfrm>
        </p:grpSpPr>
        <p:cxnSp>
          <p:nvCxnSpPr>
            <p:cNvPr id="6" name="Přímá spojnice 9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10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11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12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13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4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5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6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7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8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9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20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21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22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23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4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Skupina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Přímá spojnice 43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4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5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6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7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Skupina 48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Přímá spojnice 54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55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Přímá spojnice 56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7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8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Přímá spojnice 49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50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51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52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53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Přímá spojnice 27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8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9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30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31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Skupina 3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Přímá spojnice 38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Přímá spojnice 39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Přímá spojnice 40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římá spojnice 41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nice 42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Přímá spojnice 33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4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5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6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7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Obdélník 55"/>
          <p:cNvSpPr/>
          <p:nvPr userDrawn="1"/>
        </p:nvSpPr>
        <p:spPr>
          <a:xfrm>
            <a:off x="0" y="0"/>
            <a:ext cx="5487353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57" name="Přímá spojnice 59"/>
          <p:cNvCxnSpPr/>
          <p:nvPr userDrawn="1"/>
        </p:nvCxnSpPr>
        <p:spPr>
          <a:xfrm>
            <a:off x="5943442" y="2895600"/>
            <a:ext cx="274486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5895" y="571500"/>
            <a:ext cx="2743676" cy="219710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468" y="571500"/>
            <a:ext cx="466425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935895" y="2995012"/>
            <a:ext cx="2743676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6F7D3-EF4B-407A-86A2-D1658525CFA8}" type="datetime1">
              <a:rPr lang="cs-CZ"/>
              <a:pPr>
                <a:defRPr/>
              </a:pPr>
              <a:t>21.05.2018</a:t>
            </a:fld>
            <a:endParaRPr lang="cs-CZ" dirty="0"/>
          </a:p>
        </p:txBody>
      </p:sp>
      <p:sp>
        <p:nvSpPr>
          <p:cNvPr id="5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6884F-78E2-4D7A-8462-88965560D45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7"/>
          <p:cNvGrpSpPr>
            <a:grpSpLocks/>
          </p:cNvGrpSpPr>
          <p:nvPr/>
        </p:nvGrpSpPr>
        <p:grpSpPr bwMode="auto">
          <a:xfrm>
            <a:off x="0" y="0"/>
            <a:ext cx="9145588" cy="6858000"/>
            <a:chOff x="-1" y="0"/>
            <a:chExt cx="12192002" cy="6858000"/>
          </a:xfrm>
        </p:grpSpPr>
        <p:cxnSp>
          <p:nvCxnSpPr>
            <p:cNvPr id="6" name="Přímá spojnice 8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9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10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11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12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3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4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5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6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7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8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9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20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21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22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3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Skupina 24"/>
            <p:cNvGrpSpPr>
              <a:grpSpLocks/>
            </p:cNvGrpSpPr>
            <p:nvPr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Přímá spojnice 42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43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4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5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6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Skupina 47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Přímá spojnice 53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54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Přímá spojnice 55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6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7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Přímá spojnice 48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9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50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51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52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Skupina 25"/>
            <p:cNvGrpSpPr>
              <a:grpSpLocks/>
            </p:cNvGrpSpPr>
            <p:nvPr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Přímá spojnice 26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7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8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9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30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Skupina 31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Přímá spojnice 37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Přímá spojnice 38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Přímá spojnice 39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římá spojnice 40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nice 41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Přímá spojnice 32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3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4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5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6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Obdélník 55"/>
          <p:cNvSpPr/>
          <p:nvPr/>
        </p:nvSpPr>
        <p:spPr>
          <a:xfrm>
            <a:off x="0" y="0"/>
            <a:ext cx="5487353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57" name="Přímá spojnice 58"/>
          <p:cNvCxnSpPr/>
          <p:nvPr/>
        </p:nvCxnSpPr>
        <p:spPr>
          <a:xfrm>
            <a:off x="5943442" y="2895600"/>
            <a:ext cx="274486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7353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200" y="576072"/>
            <a:ext cx="2743676" cy="219456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933200" y="2999232"/>
            <a:ext cx="2743676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Skupina 95"/>
          <p:cNvGrpSpPr>
            <a:grpSpLocks/>
          </p:cNvGrpSpPr>
          <p:nvPr userDrawn="1"/>
        </p:nvGrpSpPr>
        <p:grpSpPr bwMode="auto">
          <a:xfrm>
            <a:off x="0" y="0"/>
            <a:ext cx="9145588" cy="6858000"/>
            <a:chOff x="-1" y="0"/>
            <a:chExt cx="12192002" cy="6858000"/>
          </a:xfrm>
        </p:grpSpPr>
        <p:cxnSp>
          <p:nvCxnSpPr>
            <p:cNvPr id="97" name="Přímá spojnice 96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Přímá spojnice 97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Přímá spojnice 9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Přímá spojnice 9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nice 10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nice 10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nice 10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Přímá spojnice 10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římá spojnice 10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Přímá spojnice 10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nice 10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římá spojnice 10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Přímá spojnice 10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Přímá spojnice 11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Přímá spojnice 11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9" name="Skupina 112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Přímá spojnice 13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Přímá spojnice 13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Přímá spojnice 13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Přímá spojnice 13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Přímá spojnice 13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72" name="Skupina 135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Přímá spojnice 14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Přímá spojnice 14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Přímá spojnice 14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Přímá spojnice 14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Přímá spojnice 14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Přímá spojnice 13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Přímá spojnice 13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Přímá spojnice 13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Přímá spojnice 13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Přímá spojnice 14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0" name="Skupina 113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Přímá spojnice 11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Přímá spojnice 11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Přímá spojnice 11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Přímá spojnice 11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Přímá spojnice 118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6" name="Skupina 119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Přímá spojnice 12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Přímá spojnice 12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Přímá spojnice 12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Přímá spojnice 12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Přímá spojnice 12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Přímá spojnice 12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Přímá spojnice 12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Přímá spojnice 12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Přímá spojnice 12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Přímá spojnice 12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971719" y="503238"/>
            <a:ext cx="72021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971719" y="1981200"/>
            <a:ext cx="720215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972320" y="6289675"/>
            <a:ext cx="724026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7FC530-F2AE-4B4E-ABD9-5CFC981B5680}" type="datetime1">
              <a:rPr lang="cs-CZ"/>
              <a:pPr>
                <a:defRPr/>
              </a:pPr>
              <a:t>21.05.2018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79" y="6289675"/>
            <a:ext cx="4596611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000008" y="6289675"/>
            <a:ext cx="689492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B661E1-7E2E-4D12-BAE7-0AFB31A107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cxnSp>
        <p:nvCxnSpPr>
          <p:cNvPr id="148" name="Přímá spojnice 147"/>
          <p:cNvCxnSpPr/>
          <p:nvPr userDrawn="1"/>
        </p:nvCxnSpPr>
        <p:spPr>
          <a:xfrm>
            <a:off x="457280" y="6172200"/>
            <a:ext cx="823102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1" r:id="rId2"/>
    <p:sldLayoutId id="2147483698" r:id="rId3"/>
    <p:sldLayoutId id="2147483692" r:id="rId4"/>
    <p:sldLayoutId id="2147483693" r:id="rId5"/>
    <p:sldLayoutId id="2147483694" r:id="rId6"/>
    <p:sldLayoutId id="2147483699" r:id="rId7"/>
    <p:sldLayoutId id="2147483700" r:id="rId8"/>
    <p:sldLayoutId id="2147483701" r:id="rId9"/>
    <p:sldLayoutId id="2147483695" r:id="rId10"/>
    <p:sldLayoutId id="2147483696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42714" y="2102190"/>
            <a:ext cx="7456327" cy="23923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7300" dirty="0" smtClean="0">
                <a:solidFill>
                  <a:schemeClr val="accent1"/>
                </a:solidFill>
              </a:rPr>
              <a:t>Big </a:t>
            </a:r>
            <a:r>
              <a:rPr lang="cs-CZ" sz="7300" dirty="0">
                <a:solidFill>
                  <a:schemeClr val="accent1"/>
                </a:solidFill>
              </a:rPr>
              <a:t>data mezi copyright a </a:t>
            </a:r>
            <a:r>
              <a:rPr lang="cs-CZ" sz="7300" dirty="0" err="1" smtClean="0">
                <a:solidFill>
                  <a:schemeClr val="accent1"/>
                </a:solidFill>
              </a:rPr>
              <a:t>privacy</a:t>
            </a:r>
            <a:r>
              <a:rPr lang="cs-CZ" sz="7300" dirty="0" smtClean="0">
                <a:solidFill>
                  <a:schemeClr val="accent1"/>
                </a:solidFill>
              </a:rPr>
              <a:t/>
            </a:r>
            <a:br>
              <a:rPr lang="cs-CZ" sz="7300" dirty="0" smtClean="0">
                <a:solidFill>
                  <a:schemeClr val="accent1"/>
                </a:solidFill>
              </a:rPr>
            </a:br>
            <a:r>
              <a:rPr lang="cs-CZ" sz="7300" dirty="0">
                <a:solidFill>
                  <a:schemeClr val="accent1"/>
                </a:solidFill>
              </a:rPr>
              <a:t/>
            </a:r>
            <a:br>
              <a:rPr lang="cs-CZ" sz="7300" dirty="0">
                <a:solidFill>
                  <a:schemeClr val="accent1"/>
                </a:solidFill>
              </a:rPr>
            </a:b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Vybrané otázky</a:t>
            </a:r>
            <a:endParaRPr lang="cs-CZ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970529" y="5432425"/>
            <a:ext cx="7204532" cy="4572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>Příspěvek LAW FIT 2018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971719" y="503238"/>
            <a:ext cx="7202151" cy="757526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D15A3E"/>
                </a:solidFill>
              </a:rPr>
              <a:t>GDPR a big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719" y="1558777"/>
            <a:ext cx="7202151" cy="4232424"/>
          </a:xfrm>
        </p:spPr>
        <p:txBody>
          <a:bodyPr rtlCol="0">
            <a:noAutofit/>
          </a:bodyPr>
          <a:lstStyle/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Přístup založený na riziku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Výjimky pro </a:t>
            </a:r>
            <a:r>
              <a:rPr lang="cs-CZ" sz="1600" b="1" dirty="0">
                <a:solidFill>
                  <a:schemeClr val="accent3">
                    <a:lumMod val="75000"/>
                  </a:schemeClr>
                </a:solidFill>
              </a:rPr>
              <a:t>vědecký výzkum </a:t>
            </a:r>
            <a:r>
              <a:rPr lang="cs-CZ" sz="1100" b="1" dirty="0">
                <a:solidFill>
                  <a:schemeClr val="accent1">
                    <a:lumMod val="50000"/>
                  </a:schemeClr>
                </a:solidFill>
              </a:rPr>
              <a:t>(vědecký výzkum </a:t>
            </a:r>
            <a:r>
              <a:rPr lang="cs-CZ" sz="1100" b="1" dirty="0" smtClean="0">
                <a:solidFill>
                  <a:schemeClr val="accent1">
                    <a:lumMod val="50000"/>
                  </a:schemeClr>
                </a:solidFill>
              </a:rPr>
              <a:t>je třeba chápat široce a zahrnuje i </a:t>
            </a:r>
            <a:r>
              <a:rPr lang="cs-CZ" sz="1100" b="1" dirty="0">
                <a:solidFill>
                  <a:schemeClr val="accent1">
                    <a:lumMod val="50000"/>
                  </a:schemeClr>
                </a:solidFill>
              </a:rPr>
              <a:t>technologický vývoj a technologické demonstrace, základní výzkum, aplikovaný výzkum a výzkum financovaný ze soukromých </a:t>
            </a:r>
            <a:r>
              <a:rPr lang="cs-CZ" sz="1100" b="1" dirty="0" smtClean="0">
                <a:solidFill>
                  <a:schemeClr val="accent1">
                    <a:lumMod val="50000"/>
                  </a:schemeClr>
                </a:solidFill>
              </a:rPr>
              <a:t>zdrojů) + výjimky čl. 14, 17 a 21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Slučitelnost účelu </a:t>
            </a:r>
            <a:r>
              <a:rPr lang="cs-CZ" sz="1100" b="1" dirty="0" smtClean="0">
                <a:solidFill>
                  <a:schemeClr val="accent1">
                    <a:lumMod val="50000"/>
                  </a:schemeClr>
                </a:solidFill>
              </a:rPr>
              <a:t>(někdy jej nelze určit – hledání nových korelací a závěrů z nich – čl. </a:t>
            </a:r>
            <a:r>
              <a:rPr lang="cs-CZ" sz="1100" b="1" dirty="0">
                <a:solidFill>
                  <a:schemeClr val="accent1">
                    <a:lumMod val="50000"/>
                  </a:schemeClr>
                </a:solidFill>
              </a:rPr>
              <a:t>5/1/b: </a:t>
            </a:r>
            <a:r>
              <a:rPr lang="cs-CZ" sz="1100" b="1" dirty="0" smtClean="0">
                <a:solidFill>
                  <a:schemeClr val="accent1">
                    <a:lumMod val="50000"/>
                  </a:schemeClr>
                </a:solidFill>
              </a:rPr>
              <a:t>další </a:t>
            </a:r>
            <a:r>
              <a:rPr lang="cs-CZ" sz="1100" b="1" dirty="0">
                <a:solidFill>
                  <a:schemeClr val="accent1">
                    <a:lumMod val="50000"/>
                  </a:schemeClr>
                </a:solidFill>
              </a:rPr>
              <a:t>zpracování pro účely </a:t>
            </a:r>
            <a:r>
              <a:rPr lang="cs-CZ" sz="1100" b="1" dirty="0" smtClean="0">
                <a:solidFill>
                  <a:schemeClr val="accent1">
                    <a:lumMod val="50000"/>
                  </a:schemeClr>
                </a:solidFill>
              </a:rPr>
              <a:t>vědeckého </a:t>
            </a:r>
            <a:r>
              <a:rPr lang="cs-CZ" sz="1100" b="1" dirty="0">
                <a:solidFill>
                  <a:schemeClr val="accent1">
                    <a:lumMod val="50000"/>
                  </a:schemeClr>
                </a:solidFill>
              </a:rPr>
              <a:t>či historického výzkumu nebo pro statistické účely se podle čl. 89 odst. 1 nepovažuje za neslučitelné s původními účely)</a:t>
            </a:r>
            <a:endParaRPr lang="cs-CZ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Právní základ zpracování </a:t>
            </a:r>
            <a:r>
              <a:rPr lang="cs-CZ" sz="11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cs-CZ" sz="1100" b="1" dirty="0" err="1" smtClean="0">
                <a:solidFill>
                  <a:schemeClr val="accent1">
                    <a:lumMod val="50000"/>
                  </a:schemeClr>
                </a:solidFill>
              </a:rPr>
              <a:t>Opinion</a:t>
            </a:r>
            <a:r>
              <a:rPr lang="cs-CZ" sz="1100" b="1" dirty="0" smtClean="0">
                <a:solidFill>
                  <a:schemeClr val="accent1">
                    <a:lumMod val="50000"/>
                  </a:schemeClr>
                </a:solidFill>
              </a:rPr>
              <a:t> 3/2013, </a:t>
            </a:r>
            <a:r>
              <a:rPr lang="cs-CZ" sz="1100" b="1" dirty="0" err="1" smtClean="0">
                <a:solidFill>
                  <a:schemeClr val="accent1">
                    <a:lumMod val="50000"/>
                  </a:schemeClr>
                </a:solidFill>
              </a:rPr>
              <a:t>purpose</a:t>
            </a:r>
            <a:r>
              <a:rPr lang="cs-CZ" sz="1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100" b="1" dirty="0" err="1" smtClean="0">
                <a:solidFill>
                  <a:schemeClr val="accent1">
                    <a:lumMod val="50000"/>
                  </a:schemeClr>
                </a:solidFill>
              </a:rPr>
              <a:t>limitation</a:t>
            </a:r>
            <a:r>
              <a:rPr lang="cs-CZ" sz="1100" b="1" dirty="0" smtClean="0">
                <a:solidFill>
                  <a:schemeClr val="accent1">
                    <a:lumMod val="50000"/>
                  </a:schemeClr>
                </a:solidFill>
              </a:rPr>
              <a:t> – zdůrazněná role souhlasu)</a:t>
            </a:r>
            <a:endParaRPr lang="cs-CZ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Legitimní očekávání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600" b="1" dirty="0" err="1" smtClean="0">
                <a:solidFill>
                  <a:schemeClr val="accent3">
                    <a:lumMod val="75000"/>
                  </a:schemeClr>
                </a:solidFill>
              </a:rPr>
              <a:t>Privacy</a:t>
            </a: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 by </a:t>
            </a:r>
            <a:r>
              <a:rPr lang="cs-CZ" sz="1600" b="1" dirty="0" err="1" smtClean="0">
                <a:solidFill>
                  <a:schemeClr val="accent3">
                    <a:lumMod val="75000"/>
                  </a:schemeClr>
                </a:solidFill>
              </a:rPr>
              <a:t>desing</a:t>
            </a: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 a by default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Transparentnost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Data </a:t>
            </a:r>
            <a:r>
              <a:rPr lang="cs-CZ" sz="1600" b="1" dirty="0" err="1" smtClean="0">
                <a:solidFill>
                  <a:schemeClr val="accent3">
                    <a:lumMod val="75000"/>
                  </a:schemeClr>
                </a:solidFill>
              </a:rPr>
              <a:t>sharing</a:t>
            </a: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 - předávání dat třetím stranám 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(problém se záměrným předáváním </a:t>
            </a:r>
            <a:r>
              <a:rPr lang="cs-CZ" sz="1200" b="1" dirty="0">
                <a:solidFill>
                  <a:schemeClr val="accent3">
                    <a:lumMod val="75000"/>
                  </a:schemeClr>
                </a:solidFill>
              </a:rPr>
              <a:t>nesprávných 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informací; UK</a:t>
            </a:r>
            <a:r>
              <a:rPr lang="cs-CZ" sz="1200" b="1" dirty="0">
                <a:solidFill>
                  <a:schemeClr val="accent3">
                    <a:lumMod val="75000"/>
                  </a:schemeClr>
                </a:solidFill>
              </a:rPr>
              <a:t>: až 60 %)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logo_mafra-cmyk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6566496" y="6343175"/>
            <a:ext cx="2131864" cy="2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939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971719" y="503238"/>
            <a:ext cx="7202151" cy="757526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rgbClr val="D15A3E"/>
                </a:solidFill>
              </a:rPr>
              <a:t>GDPR a big data – vybrané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719" y="1558777"/>
            <a:ext cx="7202151" cy="4232424"/>
          </a:xfrm>
        </p:spPr>
        <p:txBody>
          <a:bodyPr rtlCol="0">
            <a:noAutofit/>
          </a:bodyPr>
          <a:lstStyle/>
          <a:p>
            <a:pPr marL="0" indent="0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Práva subjektů údajů: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Transparentnost (čl. 13 a 14) 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vč. povinnosti informovat o  skutečnosti, že dochází k automatizovanému rozhodování, včetně profilování, uvedenému v čl. 22 odst. 1 a 4, a přinejmenším v těchto případech smysluplné informace týkající se použitého postupu, jakož i významu a předpokládaných důsledků takového zpracování pro subjekt údajů x výjimka z informační povinnosti pro vědecké a statistické účely podle čl. 14/5/b</a:t>
            </a:r>
          </a:p>
          <a:p>
            <a:pPr marL="0" indent="0" algn="just" defTabSz="355600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pP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Usnesení 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Evrop. parlamentu z 02/2017 o občanskoprávních pravidlech pro 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	robotiku – černá skříňka zaznamenávající vše vč. logiky rozhodování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„</a:t>
            </a:r>
            <a:r>
              <a:rPr lang="cs-CZ" sz="1800" b="1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1800" b="1" dirty="0" err="1" smtClean="0">
                <a:solidFill>
                  <a:schemeClr val="accent3">
                    <a:lumMod val="75000"/>
                  </a:schemeClr>
                </a:solidFill>
              </a:rPr>
              <a:t>biggest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1800" b="1" dirty="0" err="1" smtClean="0">
                <a:solidFill>
                  <a:schemeClr val="accent3">
                    <a:lumMod val="75000"/>
                  </a:schemeClr>
                </a:solidFill>
              </a:rPr>
              <a:t>lie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 on </a:t>
            </a:r>
            <a:r>
              <a:rPr lang="cs-CZ" sz="1800" b="1" dirty="0" err="1" smtClean="0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 web“</a:t>
            </a:r>
            <a:endParaRPr lang="cs-CZ" sz="1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Diskriminační rozhodování – 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lze zjistit až zpětně z reverzní analýzy 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nutnost zavést antidiskriminační mechanizmy přímo do AI?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Někdy kladen důraz spíše na </a:t>
            </a:r>
            <a:r>
              <a:rPr lang="cs-CZ" sz="1800" b="1" dirty="0" smtClean="0">
                <a:solidFill>
                  <a:schemeClr val="accent1">
                    <a:lumMod val="50000"/>
                  </a:schemeClr>
                </a:solidFill>
              </a:rPr>
              <a:t>odpovědnost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cs-CZ" sz="1800" b="1" dirty="0" err="1" smtClean="0">
                <a:solidFill>
                  <a:schemeClr val="accent3">
                    <a:lumMod val="75000"/>
                  </a:schemeClr>
                </a:solidFill>
              </a:rPr>
              <a:t>accountibility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) než </a:t>
            </a:r>
            <a:r>
              <a:rPr lang="cs-CZ" sz="1800" b="1" dirty="0" smtClean="0">
                <a:solidFill>
                  <a:schemeClr val="accent1">
                    <a:lumMod val="50000"/>
                  </a:schemeClr>
                </a:solidFill>
              </a:rPr>
              <a:t>transparentnost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logo_mafra-cmyk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6566496" y="6343175"/>
            <a:ext cx="2131864" cy="2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5617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971719" y="503238"/>
            <a:ext cx="7202151" cy="757526"/>
          </a:xfrm>
        </p:spPr>
        <p:txBody>
          <a:bodyPr/>
          <a:lstStyle/>
          <a:p>
            <a:pPr eaLnBrk="1" hangingPunct="1"/>
            <a:r>
              <a:rPr lang="cs-CZ" sz="2800" dirty="0" smtClean="0">
                <a:solidFill>
                  <a:srgbClr val="D15A3E"/>
                </a:solidFill>
              </a:rPr>
              <a:t>GDPR a big data - práva subjektů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719" y="1558777"/>
            <a:ext cx="7202151" cy="4232424"/>
          </a:xfrm>
        </p:spPr>
        <p:txBody>
          <a:bodyPr rtlCol="0">
            <a:noAutofit/>
          </a:bodyPr>
          <a:lstStyle/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Přístup &amp; portabilita (čl. 15 a 20) </a:t>
            </a: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– povinnost vydat kopie údajů (viz u neoprávněného užití § 40 AZ)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Zákaz automatizovaného rozhodování s právními následky (čl. 22) </a:t>
            </a: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– pouze 3 právní důvody zpracování (výslovný </a:t>
            </a:r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souhlas, </a:t>
            </a: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nezbytnost </a:t>
            </a:r>
            <a:r>
              <a:rPr lang="cs-CZ" sz="1600" b="1" dirty="0">
                <a:solidFill>
                  <a:schemeClr val="accent1">
                    <a:lumMod val="50000"/>
                  </a:schemeClr>
                </a:solidFill>
              </a:rPr>
              <a:t>k uzavření nebo plnění </a:t>
            </a: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smlouvy a právní předpis) → vhodné doplnit lidský faktor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Námitka (čl. 21)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600" b="1" dirty="0" smtClean="0">
                <a:solidFill>
                  <a:schemeClr val="accent3">
                    <a:lumMod val="75000"/>
                  </a:schemeClr>
                </a:solidFill>
              </a:rPr>
              <a:t>Oprava a omezení zpracování </a:t>
            </a:r>
            <a:endParaRPr lang="cs-CZ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76072" lvl="1" indent="-347472" algn="just" eaLnBrk="1" hangingPunct="1">
              <a:lnSpc>
                <a:spcPct val="100000"/>
              </a:lnSpc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určitá míra nepřesnosti 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nevadí (údaje musí být přesné s ohledem na účel)</a:t>
            </a:r>
            <a:endParaRPr lang="cs-CZ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76072" lvl="1" indent="-347472" algn="just" eaLnBrk="1" hangingPunct="1">
              <a:lnSpc>
                <a:spcPct val="100000"/>
              </a:lnSpc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sz="1400" b="1" dirty="0" err="1" smtClean="0">
                <a:solidFill>
                  <a:schemeClr val="accent1">
                    <a:lumMod val="50000"/>
                  </a:schemeClr>
                </a:solidFill>
              </a:rPr>
              <a:t>Garbage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in – </a:t>
            </a:r>
            <a:r>
              <a:rPr lang="cs-CZ" sz="1400" b="1" dirty="0" err="1">
                <a:solidFill>
                  <a:schemeClr val="accent1">
                    <a:lumMod val="50000"/>
                  </a:schemeClr>
                </a:solidFill>
              </a:rPr>
              <a:t>garbage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400" b="1" dirty="0" err="1" smtClean="0">
                <a:solidFill>
                  <a:schemeClr val="accent1">
                    <a:lumMod val="50000"/>
                  </a:schemeClr>
                </a:solidFill>
              </a:rPr>
              <a:t>out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  <a:endParaRPr lang="cs-CZ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76072" lvl="1" indent="-347472" algn="just" eaLnBrk="1" hangingPunct="1">
              <a:lnSpc>
                <a:spcPct val="100000"/>
              </a:lnSpc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I z přesných dat je možné vyvodit 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nepřesné závěry (</a:t>
            </a:r>
            <a:r>
              <a:rPr lang="cs-CZ" sz="1400" b="1" dirty="0" err="1" smtClean="0">
                <a:solidFill>
                  <a:schemeClr val="accent1">
                    <a:lumMod val="50000"/>
                  </a:schemeClr>
                </a:solidFill>
              </a:rPr>
              <a:t>black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 box)</a:t>
            </a:r>
          </a:p>
          <a:p>
            <a:pPr marL="228600" lvl="1" indent="0" algn="just" eaLnBrk="1" hangingPunct="1">
              <a:lnSpc>
                <a:spcPct val="100000"/>
              </a:lnSpc>
              <a:spcAft>
                <a:spcPts val="0"/>
              </a:spcAft>
              <a:buSzPts val="2000"/>
              <a:buNone/>
              <a:defRPr/>
            </a:pPr>
            <a:r>
              <a:rPr lang="cs-CZ" sz="1600" b="1" dirty="0">
                <a:solidFill>
                  <a:schemeClr val="accent3">
                    <a:lumMod val="75000"/>
                  </a:schemeClr>
                </a:solidFill>
              </a:rPr>
              <a:t>Čl. 89 GDPR: </a:t>
            </a:r>
            <a:r>
              <a:rPr lang="cs-CZ" sz="1200" b="1" dirty="0" smtClean="0">
                <a:solidFill>
                  <a:schemeClr val="accent1">
                    <a:lumMod val="50000"/>
                  </a:schemeClr>
                </a:solidFill>
              </a:rPr>
              <a:t>Jsou-li </a:t>
            </a:r>
            <a:r>
              <a:rPr lang="cs-CZ" sz="1200" b="1" dirty="0">
                <a:solidFill>
                  <a:schemeClr val="accent1">
                    <a:lumMod val="50000"/>
                  </a:schemeClr>
                </a:solidFill>
              </a:rPr>
              <a:t>osobní údaje zpracovány pro účely vědeckého či historického výzkumu nebo pro statistické účely, může právo Unie nebo členského státu stanovit odchylky od práv uvedených v článcích 15, 16, 18 a </a:t>
            </a:r>
            <a:r>
              <a:rPr lang="cs-CZ" sz="1200" b="1" dirty="0" smtClean="0">
                <a:solidFill>
                  <a:schemeClr val="accent1">
                    <a:lumMod val="50000"/>
                  </a:schemeClr>
                </a:solidFill>
              </a:rPr>
              <a:t>21 (za podmínky vhodných bezpečnostních opatření)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logo_mafra-cmyk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6566496" y="6343175"/>
            <a:ext cx="2131864" cy="2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8056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971719" y="503238"/>
            <a:ext cx="7202151" cy="77138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D15A3E"/>
                </a:solidFill>
              </a:rPr>
              <a:t>Big data a </a:t>
            </a:r>
            <a:r>
              <a:rPr lang="cs-CZ" dirty="0" err="1" smtClean="0">
                <a:solidFill>
                  <a:srgbClr val="D15A3E"/>
                </a:solidFill>
              </a:rPr>
              <a:t>anonymizace</a:t>
            </a:r>
            <a:endParaRPr lang="cs-CZ" dirty="0" smtClean="0">
              <a:solidFill>
                <a:srgbClr val="D15A3E"/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971719" y="1466850"/>
            <a:ext cx="7202151" cy="432435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Koncept</a:t>
            </a: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Singling</a:t>
            </a: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50000"/>
                  </a:schemeClr>
                </a:solidFill>
              </a:rPr>
              <a:t>out</a:t>
            </a:r>
            <a:endParaRPr lang="cs-CZ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800"/>
              </a:spcBef>
            </a:pPr>
            <a:r>
              <a:rPr lang="cs-CZ" sz="2800" b="1" dirty="0">
                <a:solidFill>
                  <a:schemeClr val="accent3">
                    <a:lumMod val="75000"/>
                  </a:schemeClr>
                </a:solidFill>
              </a:rPr>
              <a:t>Dosáhnout správné </a:t>
            </a:r>
            <a:r>
              <a:rPr lang="cs-CZ" sz="2800" b="1" dirty="0" err="1">
                <a:solidFill>
                  <a:schemeClr val="accent3">
                    <a:lumMod val="75000"/>
                  </a:schemeClr>
                </a:solidFill>
              </a:rPr>
              <a:t>anonymizace</a:t>
            </a:r>
            <a:r>
              <a:rPr lang="cs-CZ" sz="2800" b="1" dirty="0">
                <a:solidFill>
                  <a:schemeClr val="accent3">
                    <a:lumMod val="75000"/>
                  </a:schemeClr>
                </a:solidFill>
              </a:rPr>
              <a:t> není bez agregace jednoduché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(„AOL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search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data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leak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“)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800"/>
              </a:spcBef>
            </a:pPr>
            <a:r>
              <a:rPr lang="cs-CZ" sz="2800" b="1" dirty="0">
                <a:solidFill>
                  <a:schemeClr val="accent3">
                    <a:lumMod val="75000"/>
                  </a:schemeClr>
                </a:solidFill>
              </a:rPr>
              <a:t>Možnost zjistit údaje prostřednictvím třetí osoby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Breyer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800"/>
              </a:spcBef>
            </a:pP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Různé přístupy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(britská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The Administrative Data Research Network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– u generalizace rozumné řešení)</a:t>
            </a:r>
          </a:p>
          <a:p>
            <a:pPr>
              <a:spcBef>
                <a:spcPts val="800"/>
              </a:spcBef>
            </a:pPr>
            <a:r>
              <a:rPr lang="cs-CZ" sz="2800" b="1" dirty="0">
                <a:solidFill>
                  <a:schemeClr val="accent3">
                    <a:lumMod val="75000"/>
                  </a:schemeClr>
                </a:solidFill>
              </a:rPr>
              <a:t>Problém </a:t>
            </a:r>
            <a:r>
              <a:rPr lang="cs-CZ" sz="2800" b="1" dirty="0" err="1">
                <a:solidFill>
                  <a:schemeClr val="accent3">
                    <a:lumMod val="75000"/>
                  </a:schemeClr>
                </a:solidFill>
              </a:rPr>
              <a:t>cookies</a:t>
            </a:r>
            <a:r>
              <a:rPr lang="cs-CZ" sz="2800" b="1" dirty="0">
                <a:solidFill>
                  <a:schemeClr val="accent3">
                    <a:lumMod val="75000"/>
                  </a:schemeClr>
                </a:solidFill>
              </a:rPr>
              <a:t> – </a:t>
            </a:r>
            <a:r>
              <a:rPr lang="cs-CZ" sz="2800" b="1" dirty="0" err="1">
                <a:solidFill>
                  <a:schemeClr val="accent3">
                    <a:lumMod val="75000"/>
                  </a:schemeClr>
                </a:solidFill>
              </a:rPr>
              <a:t>ePrivacy</a:t>
            </a:r>
            <a:r>
              <a:rPr lang="cs-CZ" sz="2800" b="1" dirty="0">
                <a:solidFill>
                  <a:schemeClr val="accent3">
                    <a:lumMod val="75000"/>
                  </a:schemeClr>
                </a:solidFill>
              </a:rPr>
              <a:t> směrnice</a:t>
            </a:r>
          </a:p>
          <a:p>
            <a:pPr>
              <a:spcBef>
                <a:spcPts val="800"/>
              </a:spcBef>
            </a:pPr>
            <a:endParaRPr lang="cs-CZ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spcBef>
                <a:spcPts val="800"/>
              </a:spcBef>
            </a:pPr>
            <a:endParaRPr lang="cs-CZ" sz="21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 descr="logo_mafra-cmyk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6566496" y="6343175"/>
            <a:ext cx="2131864" cy="2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62127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971719" y="503238"/>
            <a:ext cx="7202151" cy="771380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D15A3E"/>
                </a:solidFill>
              </a:rPr>
              <a:t>Big data a další otázky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971719" y="1466850"/>
            <a:ext cx="7202151" cy="432435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cs-CZ" sz="2400" b="1" dirty="0">
                <a:solidFill>
                  <a:schemeClr val="accent3">
                    <a:lumMod val="75000"/>
                  </a:schemeClr>
                </a:solidFill>
              </a:rPr>
              <a:t>DPIA – čl. 35 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(vysoké 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riziko bude dovozeno často)</a:t>
            </a:r>
          </a:p>
          <a:p>
            <a:pPr>
              <a:spcBef>
                <a:spcPts val="800"/>
              </a:spcBef>
            </a:pP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DPO – čl. </a:t>
            </a:r>
            <a:r>
              <a:rPr lang="cs-CZ" sz="2400" b="1" dirty="0">
                <a:solidFill>
                  <a:schemeClr val="accent3">
                    <a:lumMod val="75000"/>
                  </a:schemeClr>
                </a:solidFill>
              </a:rPr>
              <a:t>37 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hlavní činnosti správce nebo zpracovatele spočívají v operacích zpracování, které kvůli své povaze, svému rozsahu nebo svým účelům vyžadují rozsáhlé pravidelné a systematické monitorování subjektů údajů</a:t>
            </a:r>
            <a:endParaRPr lang="cs-CZ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800"/>
              </a:spcBef>
            </a:pP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Etické panely a kodexy</a:t>
            </a:r>
          </a:p>
          <a:p>
            <a:pPr>
              <a:spcBef>
                <a:spcPts val="800"/>
              </a:spcBef>
            </a:pP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Vztah správce x zpracovatel</a:t>
            </a:r>
          </a:p>
          <a:p>
            <a:pPr>
              <a:spcBef>
                <a:spcPts val="800"/>
              </a:spcBef>
            </a:pP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IOT – kdo je pořizovatel databáze? </a:t>
            </a:r>
          </a:p>
          <a:p>
            <a:pPr>
              <a:spcBef>
                <a:spcPts val="800"/>
              </a:spcBef>
            </a:pPr>
            <a:r>
              <a:rPr lang="cs-CZ" sz="2400" b="1" dirty="0" err="1" smtClean="0">
                <a:solidFill>
                  <a:schemeClr val="accent3">
                    <a:lumMod val="75000"/>
                  </a:schemeClr>
                </a:solidFill>
              </a:rPr>
              <a:t>ePrivacy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 nařízení</a:t>
            </a:r>
          </a:p>
          <a:p>
            <a:pPr lvl="1">
              <a:spcBef>
                <a:spcPts val="800"/>
              </a:spcBef>
            </a:pP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další omezení síťových identifikátorů</a:t>
            </a:r>
          </a:p>
          <a:p>
            <a:pPr lvl="1">
              <a:spcBef>
                <a:spcPts val="800"/>
              </a:spcBef>
            </a:pP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výrazné omezení sledování zařízení přes </a:t>
            </a:r>
            <a:r>
              <a:rPr lang="cs-CZ" sz="1600" b="1" dirty="0" err="1" smtClean="0">
                <a:solidFill>
                  <a:schemeClr val="accent1">
                    <a:lumMod val="50000"/>
                  </a:schemeClr>
                </a:solidFill>
              </a:rPr>
              <a:t>wi-fi</a:t>
            </a:r>
            <a:r>
              <a:rPr lang="cs-CZ" sz="1600" b="1" dirty="0" smtClean="0">
                <a:solidFill>
                  <a:schemeClr val="accent1">
                    <a:lumMod val="50000"/>
                  </a:schemeClr>
                </a:solidFill>
              </a:rPr>
              <a:t> apod. připojení</a:t>
            </a:r>
          </a:p>
        </p:txBody>
      </p:sp>
      <p:pic>
        <p:nvPicPr>
          <p:cNvPr id="5" name="Picture 2" descr="logo_mafra-cmyk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6566496" y="6343175"/>
            <a:ext cx="2131864" cy="2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52183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971719" y="503239"/>
            <a:ext cx="7202151" cy="2351087"/>
          </a:xfrm>
        </p:spPr>
        <p:txBody>
          <a:bodyPr/>
          <a:lstStyle/>
          <a:p>
            <a:pPr algn="ctr" eaLnBrk="1" hangingPunct="1"/>
            <a:r>
              <a:rPr lang="cs-CZ" sz="4800" dirty="0" smtClean="0">
                <a:solidFill>
                  <a:schemeClr val="accent1">
                    <a:lumMod val="50000"/>
                  </a:schemeClr>
                </a:solidFill>
              </a:rPr>
              <a:t>Děkuji za pozornost</a:t>
            </a:r>
            <a:r>
              <a:rPr lang="cs-CZ" sz="4800" dirty="0" smtClean="0">
                <a:solidFill>
                  <a:srgbClr val="D15A3E"/>
                </a:solidFill>
              </a:rPr>
              <a:t/>
            </a:r>
            <a:br>
              <a:rPr lang="cs-CZ" sz="4800" dirty="0" smtClean="0">
                <a:solidFill>
                  <a:srgbClr val="D15A3E"/>
                </a:solidFill>
              </a:rPr>
            </a:br>
            <a:r>
              <a:rPr lang="cs-CZ" sz="4800" dirty="0" smtClean="0">
                <a:solidFill>
                  <a:srgbClr val="D15A3E"/>
                </a:solidFill>
              </a:rPr>
              <a:t/>
            </a:r>
            <a:br>
              <a:rPr lang="cs-CZ" sz="4800" dirty="0" smtClean="0">
                <a:solidFill>
                  <a:srgbClr val="D15A3E"/>
                </a:solidFill>
              </a:rPr>
            </a:br>
            <a:r>
              <a:rPr lang="cs-CZ" dirty="0" smtClean="0">
                <a:solidFill>
                  <a:srgbClr val="D15A3E"/>
                </a:solidFill>
              </a:rPr>
              <a:t>Vladan Rámiš</a:t>
            </a:r>
            <a:br>
              <a:rPr lang="cs-CZ" dirty="0" smtClean="0">
                <a:solidFill>
                  <a:srgbClr val="D15A3E"/>
                </a:solidFill>
              </a:rPr>
            </a:br>
            <a:r>
              <a:rPr lang="cs-CZ" sz="1800" dirty="0" smtClean="0">
                <a:solidFill>
                  <a:srgbClr val="D15A3E"/>
                </a:solidFill>
              </a:rPr>
              <a:t>vladan.ramis@mafra.cz</a:t>
            </a:r>
          </a:p>
        </p:txBody>
      </p:sp>
      <p:pic>
        <p:nvPicPr>
          <p:cNvPr id="5" name="Picture 2" descr="logo_mafra-cmyk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869497" y="3187414"/>
            <a:ext cx="5889916" cy="59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obrázek 3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102" y="4119009"/>
            <a:ext cx="4002093" cy="1546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971719" y="503238"/>
            <a:ext cx="7202151" cy="757526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D15A3E"/>
                </a:solidFill>
              </a:rPr>
              <a:t>Big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719" y="1448311"/>
            <a:ext cx="7202151" cy="4342889"/>
          </a:xfrm>
        </p:spPr>
        <p:txBody>
          <a:bodyPr rtlCol="0">
            <a:noAutofit/>
          </a:bodyPr>
          <a:lstStyle/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>
                <a:solidFill>
                  <a:schemeClr val="accent3">
                    <a:lumMod val="75000"/>
                  </a:schemeClr>
                </a:solidFill>
              </a:rPr>
              <a:t>„Velká data“ představují informační zdroje s vysokým objemem, vysokou rychlostí anebo vysokou rozmanitostí, které vyžadují nákladově efektivní, inovativní formy zpracování informací umožňující lepší pochopení, rozhodování a automatizaci 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procesů </a:t>
            </a:r>
            <a:r>
              <a:rPr lang="cs-CZ" sz="1400" b="1" dirty="0" smtClean="0">
                <a:solidFill>
                  <a:schemeClr val="accent1"/>
                </a:solidFill>
              </a:rPr>
              <a:t>(</a:t>
            </a:r>
            <a:r>
              <a:rPr lang="cs-CZ" sz="1400" b="1" dirty="0" err="1">
                <a:solidFill>
                  <a:schemeClr val="accent1"/>
                </a:solidFill>
              </a:rPr>
              <a:t>Gartner</a:t>
            </a:r>
            <a:r>
              <a:rPr lang="cs-CZ" sz="1400" b="1" dirty="0">
                <a:solidFill>
                  <a:schemeClr val="accent1"/>
                </a:solidFill>
              </a:rPr>
              <a:t> IT </a:t>
            </a:r>
            <a:r>
              <a:rPr lang="cs-CZ" sz="1400" b="1" dirty="0" err="1" smtClean="0">
                <a:solidFill>
                  <a:schemeClr val="accent1"/>
                </a:solidFill>
              </a:rPr>
              <a:t>Glossary</a:t>
            </a:r>
            <a:r>
              <a:rPr lang="cs-CZ" sz="1400" b="1" dirty="0" smtClean="0">
                <a:solidFill>
                  <a:schemeClr val="accent1"/>
                </a:solidFill>
              </a:rPr>
              <a:t>)</a:t>
            </a:r>
            <a:endParaRPr lang="cs-CZ" sz="1800" b="1" dirty="0">
              <a:solidFill>
                <a:schemeClr val="accent1"/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  <a:t>Big 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</a:rPr>
              <a:t>data is what happened when the cost of keeping information became less than the cost of throwing it away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1400" b="1" dirty="0">
                <a:solidFill>
                  <a:schemeClr val="accent1"/>
                </a:solidFill>
              </a:rPr>
              <a:t>(</a:t>
            </a:r>
            <a:r>
              <a:rPr lang="en-US" sz="1400" b="1" dirty="0">
                <a:solidFill>
                  <a:schemeClr val="accent1"/>
                </a:solidFill>
              </a:rPr>
              <a:t>George </a:t>
            </a:r>
            <a:r>
              <a:rPr lang="en-US" sz="1400" b="1" dirty="0" smtClean="0">
                <a:solidFill>
                  <a:schemeClr val="accent1"/>
                </a:solidFill>
              </a:rPr>
              <a:t>Dyson</a:t>
            </a:r>
            <a:r>
              <a:rPr lang="cs-CZ" sz="1400" b="1" dirty="0" smtClean="0">
                <a:solidFill>
                  <a:schemeClr val="accent1"/>
                </a:solidFill>
              </a:rPr>
              <a:t>)</a:t>
            </a:r>
            <a:endParaRPr lang="cs-CZ" sz="1400" b="1" dirty="0">
              <a:solidFill>
                <a:schemeClr val="accent1"/>
              </a:solidFill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S pojmem Big data úzce souvisí několik pojmů: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Umělá inteligence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Text and data </a:t>
            </a:r>
            <a:r>
              <a:rPr lang="cs-CZ" sz="1200" b="1" dirty="0" err="1" smtClean="0">
                <a:solidFill>
                  <a:schemeClr val="accent3">
                    <a:lumMod val="75000"/>
                  </a:schemeClr>
                </a:solidFill>
              </a:rPr>
              <a:t>mining</a:t>
            </a:r>
            <a:endParaRPr lang="cs-CZ" sz="1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Strojové učení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Internet </a:t>
            </a:r>
            <a:r>
              <a:rPr lang="cs-CZ" sz="1200" b="1" dirty="0" err="1" smtClean="0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75000"/>
                  </a:schemeClr>
                </a:solidFill>
              </a:rPr>
              <a:t>Things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cs-CZ" sz="1200" b="1" dirty="0" err="1" smtClean="0">
                <a:solidFill>
                  <a:schemeClr val="accent3">
                    <a:lumMod val="75000"/>
                  </a:schemeClr>
                </a:solidFill>
              </a:rPr>
              <a:t>IoT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200" b="1" dirty="0" err="1" smtClean="0">
                <a:solidFill>
                  <a:schemeClr val="accent1">
                    <a:lumMod val="50000"/>
                  </a:schemeClr>
                </a:solidFill>
              </a:rPr>
              <a:t>Small</a:t>
            </a:r>
            <a:r>
              <a:rPr lang="cs-CZ" sz="1200" b="1" dirty="0" smtClean="0">
                <a:solidFill>
                  <a:schemeClr val="accent1">
                    <a:lumMod val="50000"/>
                  </a:schemeClr>
                </a:solidFill>
              </a:rPr>
              <a:t> data</a:t>
            </a:r>
            <a:endParaRPr lang="cs-CZ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 descr="logo_mafra-cmyk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6566496" y="6343175"/>
            <a:ext cx="2131864" cy="2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971719" y="503238"/>
            <a:ext cx="7202151" cy="757526"/>
          </a:xfrm>
        </p:spPr>
        <p:txBody>
          <a:bodyPr/>
          <a:lstStyle/>
          <a:p>
            <a:pPr eaLnBrk="1" hangingPunct="1"/>
            <a:r>
              <a:rPr lang="cs-CZ" sz="2400" dirty="0" smtClean="0">
                <a:solidFill>
                  <a:srgbClr val="D15A3E"/>
                </a:solidFill>
              </a:rPr>
              <a:t>Big data – charakteristické rysy 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719" y="1662545"/>
            <a:ext cx="7202151" cy="4128655"/>
          </a:xfrm>
        </p:spPr>
        <p:txBody>
          <a:bodyPr rtlCol="0">
            <a:noAutofit/>
          </a:bodyPr>
          <a:lstStyle/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Užití algoritmů/počítačové inteligence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600" b="1" dirty="0">
                <a:solidFill>
                  <a:schemeClr val="accent3">
                    <a:lumMod val="75000"/>
                  </a:schemeClr>
                </a:solidFill>
              </a:rPr>
              <a:t>Často není zadána primární hypotéza, ale v rámci analýzy Big data ji teprve formuluje AI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Neprůhlednost zpracování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cs-CZ" b="1" dirty="0" err="1" smtClean="0">
                <a:solidFill>
                  <a:schemeClr val="accent1">
                    <a:lumMod val="50000"/>
                  </a:schemeClr>
                </a:solidFill>
              </a:rPr>
              <a:t>black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 box)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Zpracování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velkého objemu dat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Užívání nových druhů dat a kombinování dat z vícero zdrojů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Užití dat k jinému účelu, než byla původně shromážděna</a:t>
            </a:r>
          </a:p>
          <a:p>
            <a:pPr marL="576072" lvl="1" indent="-347472" algn="just" eaLnBrk="1" hangingPunct="1">
              <a:lnSpc>
                <a:spcPct val="100000"/>
              </a:lnSpc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logo_mafra-cmyk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6566496" y="6343175"/>
            <a:ext cx="2131864" cy="2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7778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971719" y="503238"/>
            <a:ext cx="7202151" cy="757526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D15A3E"/>
                </a:solidFill>
              </a:rPr>
              <a:t>Big data – příklady 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719" y="1662545"/>
            <a:ext cx="7202151" cy="4128655"/>
          </a:xfrm>
        </p:spPr>
        <p:txBody>
          <a:bodyPr rtlCol="0">
            <a:noAutofit/>
          </a:bodyPr>
          <a:lstStyle/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Aplikace sledující v reálném čase chování uživatelů (</a:t>
            </a:r>
            <a:r>
              <a:rPr lang="cs-CZ" sz="1800" b="1" dirty="0" err="1" smtClean="0">
                <a:solidFill>
                  <a:schemeClr val="accent3">
                    <a:lumMod val="75000"/>
                  </a:schemeClr>
                </a:solidFill>
              </a:rPr>
              <a:t>Waze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 apod.)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Data užívaná sociálními sítěmi (</a:t>
            </a:r>
            <a:r>
              <a:rPr lang="cs-CZ" sz="1800" b="1" dirty="0" err="1" smtClean="0">
                <a:solidFill>
                  <a:schemeClr val="accent3">
                    <a:lumMod val="75000"/>
                  </a:schemeClr>
                </a:solidFill>
              </a:rPr>
              <a:t>Facebook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 → Cambridge </a:t>
            </a:r>
            <a:r>
              <a:rPr lang="cs-CZ" sz="1800" b="1" dirty="0" err="1" smtClean="0">
                <a:solidFill>
                  <a:schemeClr val="accent3">
                    <a:lumMod val="75000"/>
                  </a:schemeClr>
                </a:solidFill>
              </a:rPr>
              <a:t>Analytica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Mýtné brány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Data sbíraná autonomními vozidly a jejich propojením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Bankovnictví/pojišťovnictví (prevence podvodů apod.)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Cílení obsahu a reklamy na internetu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Data veřejné správy</a:t>
            </a:r>
            <a:endParaRPr lang="cs-CZ" sz="1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Čína - </a:t>
            </a:r>
            <a:r>
              <a:rPr lang="cs-CZ" sz="1800" b="1" dirty="0" err="1">
                <a:solidFill>
                  <a:schemeClr val="accent1">
                    <a:lumMod val="50000"/>
                  </a:schemeClr>
                </a:solidFill>
              </a:rPr>
              <a:t>Social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800" b="1" dirty="0" err="1">
                <a:solidFill>
                  <a:schemeClr val="accent1">
                    <a:lumMod val="50000"/>
                  </a:schemeClr>
                </a:solidFill>
              </a:rPr>
              <a:t>Credit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800" b="1" dirty="0" err="1">
                <a:solidFill>
                  <a:schemeClr val="accent1">
                    <a:lumMod val="50000"/>
                  </a:schemeClr>
                </a:solidFill>
              </a:rPr>
              <a:t>System</a:t>
            </a:r>
            <a:endParaRPr lang="cs-CZ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76072" lvl="1" indent="-347472" algn="just" eaLnBrk="1" hangingPunct="1">
              <a:lnSpc>
                <a:spcPct val="100000"/>
              </a:lnSpc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logo_mafra-cmyk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6566496" y="6343175"/>
            <a:ext cx="2131864" cy="2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4016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971719" y="503238"/>
            <a:ext cx="7202151" cy="757526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D15A3E"/>
                </a:solidFill>
              </a:rPr>
              <a:t>Charakter zdrojových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719" y="1429901"/>
            <a:ext cx="7202151" cy="4361299"/>
          </a:xfrm>
        </p:spPr>
        <p:txBody>
          <a:bodyPr rtlCol="0">
            <a:noAutofit/>
          </a:bodyPr>
          <a:lstStyle/>
          <a:p>
            <a:pPr marL="0" indent="0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Z pohledu osobních údajů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050" b="1" dirty="0" smtClean="0">
                <a:solidFill>
                  <a:schemeClr val="accent1">
                    <a:lumMod val="50000"/>
                  </a:schemeClr>
                </a:solidFill>
              </a:rPr>
              <a:t>Osobní údaje (o identifikované nebo identifikovatelné osobě +  koncept </a:t>
            </a:r>
            <a:r>
              <a:rPr lang="cs-CZ" sz="1050" b="1" dirty="0" err="1" smtClean="0">
                <a:solidFill>
                  <a:schemeClr val="accent1">
                    <a:lumMod val="50000"/>
                  </a:schemeClr>
                </a:solidFill>
              </a:rPr>
              <a:t>singling</a:t>
            </a:r>
            <a:r>
              <a:rPr lang="cs-CZ" sz="105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050" b="1" dirty="0" err="1" smtClean="0">
                <a:solidFill>
                  <a:schemeClr val="accent1">
                    <a:lumMod val="50000"/>
                  </a:schemeClr>
                </a:solidFill>
              </a:rPr>
              <a:t>out</a:t>
            </a:r>
            <a:r>
              <a:rPr lang="cs-CZ" sz="105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050" b="1" dirty="0" smtClean="0">
                <a:solidFill>
                  <a:schemeClr val="accent1">
                    <a:lumMod val="50000"/>
                  </a:schemeClr>
                </a:solidFill>
              </a:rPr>
              <a:t>Neosobní údaje (vč. anonymizovaných)</a:t>
            </a:r>
            <a:endParaRPr lang="cs-CZ" sz="11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Z </a:t>
            </a:r>
            <a:r>
              <a:rPr lang="cs-CZ" sz="1200" b="1" dirty="0">
                <a:solidFill>
                  <a:schemeClr val="accent3">
                    <a:lumMod val="75000"/>
                  </a:schemeClr>
                </a:solidFill>
              </a:rPr>
              <a:t>pohledu 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ochrany</a:t>
            </a:r>
            <a:endParaRPr lang="cs-CZ" sz="12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050" b="1" dirty="0">
                <a:solidFill>
                  <a:schemeClr val="accent1">
                    <a:lumMod val="50000"/>
                  </a:schemeClr>
                </a:solidFill>
              </a:rPr>
              <a:t>Chráněný obsah (autorské právo, databáze, obchodní tajemství, ochrana osobnosti)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050" b="1" dirty="0">
                <a:solidFill>
                  <a:schemeClr val="accent1">
                    <a:lumMod val="50000"/>
                  </a:schemeClr>
                </a:solidFill>
              </a:rPr>
              <a:t>Volně dostupný obsah (open </a:t>
            </a:r>
            <a:r>
              <a:rPr lang="cs-CZ" sz="1050" b="1" dirty="0" smtClean="0">
                <a:solidFill>
                  <a:schemeClr val="accent1">
                    <a:lumMod val="50000"/>
                  </a:schemeClr>
                </a:solidFill>
              </a:rPr>
              <a:t>data, strojově generovaná data </a:t>
            </a:r>
            <a:r>
              <a:rPr lang="cs-CZ" sz="1050" b="1" dirty="0">
                <a:solidFill>
                  <a:schemeClr val="accent1">
                    <a:lumMod val="50000"/>
                  </a:schemeClr>
                </a:solidFill>
              </a:rPr>
              <a:t>apod.)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pPr>
            <a:r>
              <a:rPr lang="cs-CZ" sz="1200" b="1" dirty="0">
                <a:solidFill>
                  <a:schemeClr val="accent3">
                    <a:lumMod val="75000"/>
                  </a:schemeClr>
                </a:solidFill>
              </a:rPr>
              <a:t>Z pohledu 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obsahu</a:t>
            </a:r>
            <a:endParaRPr lang="cs-CZ" sz="12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050" b="1" dirty="0" smtClean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sz="1050" b="1" dirty="0" err="1" smtClean="0">
                <a:solidFill>
                  <a:schemeClr val="accent1">
                    <a:lumMod val="50000"/>
                  </a:schemeClr>
                </a:solidFill>
              </a:rPr>
              <a:t>high-level</a:t>
            </a:r>
            <a:r>
              <a:rPr lang="cs-CZ" sz="1050" b="1" dirty="0" smtClean="0">
                <a:solidFill>
                  <a:schemeClr val="accent1">
                    <a:lumMod val="50000"/>
                  </a:schemeClr>
                </a:solidFill>
              </a:rPr>
              <a:t>“ (články, knihy, fotografie)</a:t>
            </a:r>
            <a:endParaRPr lang="cs-CZ" sz="105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050" b="1" dirty="0" smtClean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sz="1050" b="1" dirty="0" err="1" smtClean="0">
                <a:solidFill>
                  <a:schemeClr val="accent1">
                    <a:lumMod val="50000"/>
                  </a:schemeClr>
                </a:solidFill>
              </a:rPr>
              <a:t>low-level</a:t>
            </a:r>
            <a:r>
              <a:rPr lang="cs-CZ" sz="1050" b="1" dirty="0" smtClean="0">
                <a:solidFill>
                  <a:schemeClr val="accent1">
                    <a:lumMod val="50000"/>
                  </a:schemeClr>
                </a:solidFill>
              </a:rPr>
              <a:t>“ (data z měření, GPS lokace apod.)</a:t>
            </a:r>
            <a:endParaRPr lang="cs-CZ" sz="105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Z </a:t>
            </a:r>
            <a:r>
              <a:rPr lang="cs-CZ" sz="1200" b="1" dirty="0">
                <a:solidFill>
                  <a:schemeClr val="accent3">
                    <a:lumMod val="75000"/>
                  </a:schemeClr>
                </a:solidFill>
              </a:rPr>
              <a:t>pohledu 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určení</a:t>
            </a:r>
            <a:endParaRPr lang="cs-CZ" sz="12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050" b="1" dirty="0">
                <a:solidFill>
                  <a:schemeClr val="accent1">
                    <a:lumMod val="50000"/>
                  </a:schemeClr>
                </a:solidFill>
              </a:rPr>
              <a:t>Zjištění obecných trendů a korelací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050" b="1" dirty="0">
                <a:solidFill>
                  <a:schemeClr val="accent1">
                    <a:lumMod val="50000"/>
                  </a:schemeClr>
                </a:solidFill>
              </a:rPr>
              <a:t>Přijetí rozhodnutí dotýkajících se jednotlivce (profilování</a:t>
            </a:r>
            <a:r>
              <a:rPr lang="cs-CZ" sz="105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0" indent="0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pPr>
            <a:r>
              <a:rPr lang="cs-CZ" sz="1200" b="1" dirty="0">
                <a:solidFill>
                  <a:schemeClr val="accent3">
                    <a:lumMod val="75000"/>
                  </a:schemeClr>
                </a:solidFill>
              </a:rPr>
              <a:t>Z pohledu 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účelu</a:t>
            </a:r>
            <a:endParaRPr lang="cs-CZ" sz="12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050" b="1" dirty="0" err="1" smtClean="0">
                <a:solidFill>
                  <a:schemeClr val="accent1">
                    <a:lumMod val="50000"/>
                  </a:schemeClr>
                </a:solidFill>
              </a:rPr>
              <a:t>Nonprofit</a:t>
            </a:r>
            <a:endParaRPr lang="cs-CZ" sz="105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050" b="1" dirty="0" smtClean="0">
                <a:solidFill>
                  <a:schemeClr val="accent1">
                    <a:lumMod val="50000"/>
                  </a:schemeClr>
                </a:solidFill>
              </a:rPr>
              <a:t>Výdělečný</a:t>
            </a:r>
            <a:endParaRPr lang="cs-CZ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logo_mafra-cmyk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6566496" y="6343175"/>
            <a:ext cx="2131864" cy="2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9193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971719" y="503238"/>
            <a:ext cx="7202151" cy="757526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D15A3E"/>
                </a:solidFill>
              </a:rPr>
              <a:t>Big data z právního pohledu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719" y="1662545"/>
            <a:ext cx="7202151" cy="4128655"/>
          </a:xfrm>
        </p:spPr>
        <p:txBody>
          <a:bodyPr rtlCol="0">
            <a:noAutofit/>
          </a:bodyPr>
          <a:lstStyle/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GDPR &amp; </a:t>
            </a:r>
            <a:r>
              <a:rPr lang="cs-CZ" sz="1800" b="1" dirty="0" err="1" smtClean="0">
                <a:solidFill>
                  <a:schemeClr val="accent3">
                    <a:lumMod val="75000"/>
                  </a:schemeClr>
                </a:solidFill>
              </a:rPr>
              <a:t>ePrivacy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 – 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Big data řešena obecně prostřednictvím základních zásad, omezení právních základů zpracování, transparentnosti, úpravy automatizovaného rozhodování, přístupu založeném na riziku apod.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Autorské právo a právo k databázím </a:t>
            </a:r>
            <a:r>
              <a:rPr lang="cs-CZ" sz="1400" b="1" dirty="0" smtClean="0">
                <a:solidFill>
                  <a:schemeClr val="accent3">
                    <a:lumMod val="75000"/>
                  </a:schemeClr>
                </a:solidFill>
              </a:rPr>
              <a:t>– 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aplikace tradičních institutů je 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problematická/nejasná, 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výjimky pro vědeckou tvorbu lze užít pouze omezeně, řešení (snad) v nové směrnici o autorském právu na jednotném trhu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Ochrana osobnosti - § 84 a násl. Občanského zákoníku 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Svolení není třeba, pokud se podobizna nebo zvukový či obrazový záznam pořídí nebo použijí k výkonu nebo ochraně jiných práv nebo právem chráněných zájmů jiných osob. Podobizna nebo zvukový či obrazový záznam se mohou bez svolení člověka také pořídit nebo použít přiměřeným způsobem též k vědeckému nebo uměleckému účelu a pro tiskové, rozhlasové, televizní nebo obdobné zpravodajství. Zákonný důvod k zásahu do soukromí jiného nebo k použití jeho podobizny, písemnosti osobní povahy nebo zvukového či obrazového záznamu nesmí být využit nepřiměřeným způsobem v rozporu s oprávněnými zájmy člověka.</a:t>
            </a:r>
          </a:p>
          <a:p>
            <a:pPr marL="576072" lvl="1" indent="-347472" algn="just" eaLnBrk="1" hangingPunct="1">
              <a:lnSpc>
                <a:spcPct val="100000"/>
              </a:lnSpc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logo_mafra-cmyk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6566496" y="6343175"/>
            <a:ext cx="2131864" cy="2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7618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971719" y="503238"/>
            <a:ext cx="7202151" cy="757526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D15A3E"/>
                </a:solidFill>
              </a:rPr>
              <a:t>Big data z právního pohledu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719" y="1662545"/>
            <a:ext cx="7202151" cy="4128655"/>
          </a:xfrm>
        </p:spPr>
        <p:txBody>
          <a:bodyPr rtlCol="0">
            <a:noAutofit/>
          </a:bodyPr>
          <a:lstStyle/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>
                <a:solidFill>
                  <a:schemeClr val="accent3">
                    <a:lumMod val="75000"/>
                  </a:schemeClr>
                </a:solidFill>
              </a:rPr>
              <a:t>Open data 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– Směrnice PSI 2013/34/EU, § </a:t>
            </a:r>
            <a:r>
              <a:rPr lang="cs-CZ" sz="1800" b="1" dirty="0">
                <a:solidFill>
                  <a:schemeClr val="accent3">
                    <a:lumMod val="75000"/>
                  </a:schemeClr>
                </a:solidFill>
              </a:rPr>
              <a:t>4b zákona č. 106/1999 Sb.: </a:t>
            </a:r>
            <a:r>
              <a:rPr lang="cs-CZ" sz="1100" b="1" dirty="0">
                <a:solidFill>
                  <a:schemeClr val="accent1">
                    <a:lumMod val="50000"/>
                  </a:schemeClr>
                </a:solidFill>
              </a:rPr>
              <a:t>Povinné subjekty zveřejňují informace obsažené v jimi vedených nebo spravovaných registrech, evidencích, seznamech nebo rejstřících, které jsou na základě zákona každému přístupné a které lze využít při podnikání nebo jiné výdělečné činnosti, ke studijním nebo vědeckým účelům anebo při veřejné kontrole povinných subjektů, jako otevřená data. Povinné subjekty zaevidují tyto informace v národním katalogu otevřených dat. Seznam informací podle věty první stanoví prováděcí právní předpis.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Svoboda </a:t>
            </a:r>
            <a:r>
              <a:rPr lang="cs-CZ" sz="1800" b="1" dirty="0">
                <a:solidFill>
                  <a:schemeClr val="accent3">
                    <a:lumMod val="75000"/>
                  </a:schemeClr>
                </a:solidFill>
              </a:rPr>
              <a:t>projevu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>
                <a:solidFill>
                  <a:schemeClr val="accent3">
                    <a:lumMod val="75000"/>
                  </a:schemeClr>
                </a:solidFill>
              </a:rPr>
              <a:t>Nekalá soutěž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>
                <a:solidFill>
                  <a:schemeClr val="accent3">
                    <a:lumMod val="75000"/>
                  </a:schemeClr>
                </a:solidFill>
              </a:rPr>
              <a:t>Antidiskriminační právo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>
                <a:solidFill>
                  <a:schemeClr val="accent3">
                    <a:lumMod val="75000"/>
                  </a:schemeClr>
                </a:solidFill>
              </a:rPr>
              <a:t>Ochrana tajemství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800" b="1" dirty="0">
                <a:solidFill>
                  <a:schemeClr val="accent3">
                    <a:lumMod val="75000"/>
                  </a:schemeClr>
                </a:solidFill>
              </a:rPr>
              <a:t>Deliktní </a:t>
            </a:r>
            <a:r>
              <a:rPr lang="cs-CZ" sz="1800" b="1" dirty="0" smtClean="0">
                <a:solidFill>
                  <a:schemeClr val="accent3">
                    <a:lumMod val="75000"/>
                  </a:schemeClr>
                </a:solidFill>
              </a:rPr>
              <a:t>právo 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(odpovědnost za zavinění x 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výrobek, 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viz usnesení Evrop. 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parlamentu 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z 02/2017 o občanskoprávních pravidlech pro </a:t>
            </a:r>
            <a:r>
              <a:rPr lang="cs-CZ" sz="1400" b="1" dirty="0" smtClean="0">
                <a:solidFill>
                  <a:schemeClr val="accent1">
                    <a:lumMod val="50000"/>
                  </a:schemeClr>
                </a:solidFill>
              </a:rPr>
              <a:t>robotiku, požadavek registrace a pojištění pro pokročilé roboty; právní status elektronické osoby pro AI!?)</a:t>
            </a:r>
            <a:endParaRPr lang="cs-CZ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76072" lvl="1" indent="-347472" algn="just" eaLnBrk="1" hangingPunct="1">
              <a:lnSpc>
                <a:spcPct val="100000"/>
              </a:lnSpc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endParaRPr lang="cs-CZ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Picture 2" descr="logo_mafra-cmyk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6566496" y="6343175"/>
            <a:ext cx="2131864" cy="2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2165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971719" y="503238"/>
            <a:ext cx="7202151" cy="757526"/>
          </a:xfrm>
        </p:spPr>
        <p:txBody>
          <a:bodyPr/>
          <a:lstStyle/>
          <a:p>
            <a:pPr eaLnBrk="1" hangingPunct="1"/>
            <a:r>
              <a:rPr lang="cs-CZ" sz="2400" dirty="0" smtClean="0">
                <a:solidFill>
                  <a:srgbClr val="D15A3E"/>
                </a:solidFill>
              </a:rPr>
              <a:t>Získávání a užití zdrojových dat – otevřené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719" y="1405353"/>
            <a:ext cx="7202151" cy="4385848"/>
          </a:xfrm>
        </p:spPr>
        <p:txBody>
          <a:bodyPr rtlCol="0">
            <a:noAutofit/>
          </a:bodyPr>
          <a:lstStyle/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Už z principu se musí jednat o pokud možno velké objemy různorodých dat. Často jsou vytvářeny rozmnoženiny. Běžně dochází k vytěžování volně dostupných dat na internetu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Konflikt s ochranou autorských práv - příspěvky, fotografie (problém dočasných rozmnoženin - rozsudky </a:t>
            </a:r>
            <a:r>
              <a:rPr lang="cs-CZ" sz="1200" b="1" dirty="0" err="1">
                <a:solidFill>
                  <a:schemeClr val="accent3">
                    <a:lumMod val="75000"/>
                  </a:schemeClr>
                </a:solidFill>
              </a:rPr>
              <a:t>Infopaq</a:t>
            </a:r>
            <a:r>
              <a:rPr lang="cs-CZ" sz="1200" b="1" dirty="0">
                <a:solidFill>
                  <a:schemeClr val="accent3">
                    <a:lumMod val="75000"/>
                  </a:schemeClr>
                </a:solidFill>
              </a:rPr>
              <a:t> I. a II.)</a:t>
            </a:r>
            <a:endParaRPr lang="cs-CZ" sz="1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Zvláštní  práva pořizovatele databáze, zejména čl. 7 odst. 5 Směrnice 96/9/ES (+ výjimky pro oprávněného uživatele v čl. 8 a  nevýdělečné vědecké činnosti v čl. 9):</a:t>
            </a:r>
            <a:r>
              <a:rPr lang="cs-CZ" sz="1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1200" dirty="0">
                <a:solidFill>
                  <a:schemeClr val="accent1">
                    <a:lumMod val="50000"/>
                  </a:schemeClr>
                </a:solidFill>
              </a:rPr>
              <a:t>Opakované a systematické vytěžování a/nebo zužitkování nepodstatných částí obsahu databáze, které předpokládá činnost v rozporu s obvyklým užíváním databáze nebo které neodůvodněně poškozuje oprávněné zájmy pořizovatele databáze, není dovoleno x </a:t>
            </a:r>
            <a:r>
              <a:rPr lang="cs-CZ" sz="1200" dirty="0" smtClean="0">
                <a:solidFill>
                  <a:schemeClr val="accent1">
                    <a:lumMod val="50000"/>
                  </a:schemeClr>
                </a:solidFill>
              </a:rPr>
              <a:t>pořizovatel </a:t>
            </a:r>
            <a:r>
              <a:rPr lang="cs-CZ" sz="1200" dirty="0">
                <a:solidFill>
                  <a:schemeClr val="accent1">
                    <a:lumMod val="50000"/>
                  </a:schemeClr>
                </a:solidFill>
              </a:rPr>
              <a:t>databáze, která je jakýmkoli způsobem zpřístupněna veřejnosti, nesmí bránit oprávněnému uživateli databáze ve vytěžování a/nebo zužitkování kvalitativně nebo kvantitativně nepodstatných částí jejího obsahu nezávisle na účelu využití (ovšem ne v rozporu s obvyklým užíváním databáze nebo  neodůvodněně poškozovat oprávněné zájmy pořizovatele databáze). Je-li oprávněný uživatel oprávněn vytěžovat a/nebo zužitkovat pouze část databáze, uplatní se tento odstavec pro tuto </a:t>
            </a:r>
            <a:r>
              <a:rPr lang="cs-CZ" sz="1200" dirty="0" smtClean="0">
                <a:solidFill>
                  <a:schemeClr val="accent1">
                    <a:lumMod val="50000"/>
                  </a:schemeClr>
                </a:solidFill>
              </a:rPr>
              <a:t>část x podstatné části pro vědecké nevýdělečné účely</a:t>
            </a:r>
            <a:endParaRPr lang="cs-CZ" sz="1200" dirty="0">
              <a:solidFill>
                <a:schemeClr val="accent1">
                  <a:lumMod val="50000"/>
                </a:schemeClr>
              </a:solidFill>
            </a:endParaRPr>
          </a:p>
          <a:p>
            <a:pPr marL="576072" lvl="1" indent="-347472" algn="just" eaLnBrk="1" hangingPunct="1">
              <a:lnSpc>
                <a:spcPct val="100000"/>
              </a:lnSpc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000" dirty="0" smtClean="0">
                <a:solidFill>
                  <a:schemeClr val="accent1">
                    <a:lumMod val="50000"/>
                  </a:schemeClr>
                </a:solidFill>
              </a:rPr>
              <a:t>rozsudek </a:t>
            </a:r>
            <a:r>
              <a:rPr lang="cs-CZ" sz="1000" dirty="0">
                <a:solidFill>
                  <a:schemeClr val="accent1">
                    <a:lumMod val="50000"/>
                  </a:schemeClr>
                </a:solidFill>
              </a:rPr>
              <a:t>William </a:t>
            </a:r>
            <a:r>
              <a:rPr lang="cs-CZ" sz="1000" dirty="0" err="1" smtClean="0">
                <a:solidFill>
                  <a:schemeClr val="accent1">
                    <a:lumMod val="50000"/>
                  </a:schemeClr>
                </a:solidFill>
              </a:rPr>
              <a:t>Hill</a:t>
            </a:r>
            <a:r>
              <a:rPr lang="cs-CZ" sz="1000" dirty="0" smtClean="0">
                <a:solidFill>
                  <a:schemeClr val="accent1">
                    <a:lumMod val="50000"/>
                  </a:schemeClr>
                </a:solidFill>
              </a:rPr>
              <a:t>: čl. 7/5 se </a:t>
            </a:r>
            <a:r>
              <a:rPr lang="cs-CZ" sz="1000" dirty="0">
                <a:solidFill>
                  <a:schemeClr val="accent1">
                    <a:lumMod val="50000"/>
                  </a:schemeClr>
                </a:solidFill>
              </a:rPr>
              <a:t>týká nepovoleného vytěžování nebo zužitkování, které, ve svém souhrnu, směřuje ke znovuvytvoření nebo zpřístupnění veřejnosti bez souhlasu osoby, která databázi vytvořila, celého obsahu uvedené databáze nebo jeho podstatné části, a které tak způsobuje závažnou újmu na vkladu této osoby. </a:t>
            </a:r>
            <a:endParaRPr lang="cs-CZ" sz="1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Práva k databázi nechráněné AZ </a:t>
            </a:r>
            <a:r>
              <a:rPr lang="cs-CZ" sz="1100" b="1" dirty="0" smtClean="0">
                <a:solidFill>
                  <a:schemeClr val="accent1">
                    <a:lumMod val="50000"/>
                  </a:schemeClr>
                </a:solidFill>
              </a:rPr>
              <a:t>(rozsudek Ryanair)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Ochrana osobních údajů, nekalá soutěž, open data</a:t>
            </a:r>
          </a:p>
        </p:txBody>
      </p:sp>
      <p:pic>
        <p:nvPicPr>
          <p:cNvPr id="5" name="Picture 2" descr="logo_mafra-cmyk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6566496" y="6343175"/>
            <a:ext cx="2131864" cy="2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8659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971719" y="503238"/>
            <a:ext cx="7202151" cy="757526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rgbClr val="D15A3E"/>
                </a:solidFill>
              </a:rPr>
              <a:t>Problematika zveřejněných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719" y="1558777"/>
            <a:ext cx="7202151" cy="4232424"/>
          </a:xfrm>
        </p:spPr>
        <p:txBody>
          <a:bodyPr rtlCol="0">
            <a:noAutofit/>
          </a:bodyPr>
          <a:lstStyle/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USA – doktrína Fair use → „Fair </a:t>
            </a:r>
            <a:r>
              <a:rPr lang="cs-CZ" sz="1200" b="1" dirty="0">
                <a:solidFill>
                  <a:schemeClr val="accent3">
                    <a:lumMod val="75000"/>
                  </a:schemeClr>
                </a:solidFill>
              </a:rPr>
              <a:t>use </a:t>
            </a:r>
            <a:r>
              <a:rPr lang="cs-CZ" sz="1200" b="1" dirty="0" err="1" smtClean="0">
                <a:solidFill>
                  <a:schemeClr val="accent3">
                    <a:lumMod val="75000"/>
                  </a:schemeClr>
                </a:solidFill>
              </a:rPr>
              <a:t>dilemma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“ 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Povinnosti týkající se dohledu nad UCG </a:t>
            </a:r>
            <a:r>
              <a:rPr lang="cs-CZ" sz="1050" b="1" dirty="0" smtClean="0">
                <a:solidFill>
                  <a:schemeClr val="accent1">
                    <a:lumMod val="50000"/>
                  </a:schemeClr>
                </a:solidFill>
              </a:rPr>
              <a:t>(rozsudek DELFI, doporučení EK k boji s ilegálním obsahem)</a:t>
            </a:r>
            <a:endParaRPr lang="cs-CZ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EU/ČR – citace, 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nesystematické 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nebo </a:t>
            </a:r>
            <a:r>
              <a:rPr lang="cs-CZ" sz="1200" b="1" dirty="0" err="1" smtClean="0">
                <a:solidFill>
                  <a:schemeClr val="accent3">
                    <a:lumMod val="75000"/>
                  </a:schemeClr>
                </a:solidFill>
              </a:rPr>
              <a:t>nonprofit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 vytěžování 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databází</a:t>
            </a:r>
            <a:endParaRPr lang="cs-CZ" sz="1100" dirty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SRN: Rozsudky BGH Google &amp; </a:t>
            </a:r>
            <a:r>
              <a:rPr lang="cs-CZ" sz="1200" b="1" dirty="0" err="1" smtClean="0">
                <a:solidFill>
                  <a:schemeClr val="accent3">
                    <a:lumMod val="75000"/>
                  </a:schemeClr>
                </a:solidFill>
              </a:rPr>
              <a:t>Vorschaubilder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 I. (autor), II. (nabyvatel licence) a III. (neoprávněná osoba) – prostý souhlas nevyužitím technických opatření + odpovědnost Google až při upozornění. USA: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</a:rPr>
              <a:t>Kelly v. Arriba Soft Corp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en-US" sz="12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 defTabSz="355600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pPr>
            <a:r>
              <a:rPr lang="cs-CZ" sz="1200" b="1" i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cs-CZ" sz="1050" i="1" dirty="0" smtClean="0">
                <a:solidFill>
                  <a:schemeClr val="accent1">
                    <a:lumMod val="50000"/>
                  </a:schemeClr>
                </a:solidFill>
              </a:rPr>
              <a:t>Vyhledávače </a:t>
            </a:r>
            <a:r>
              <a:rPr lang="cs-CZ" sz="1050" i="1" dirty="0">
                <a:solidFill>
                  <a:schemeClr val="accent1">
                    <a:lumMod val="50000"/>
                  </a:schemeClr>
                </a:solidFill>
              </a:rPr>
              <a:t>jako </a:t>
            </a:r>
            <a:r>
              <a:rPr lang="cs-CZ" sz="1050" i="1" dirty="0" smtClean="0">
                <a:solidFill>
                  <a:schemeClr val="accent1">
                    <a:lumMod val="50000"/>
                  </a:schemeClr>
                </a:solidFill>
              </a:rPr>
              <a:t>pomocný prostředek </a:t>
            </a:r>
            <a:r>
              <a:rPr lang="cs-CZ" sz="1050" i="1" dirty="0">
                <a:solidFill>
                  <a:schemeClr val="accent1">
                    <a:lumMod val="50000"/>
                  </a:schemeClr>
                </a:solidFill>
              </a:rPr>
              <a:t>při hledání obsahu na internetu </a:t>
            </a:r>
            <a:r>
              <a:rPr lang="cs-CZ" sz="1050" i="1" dirty="0" smtClean="0">
                <a:solidFill>
                  <a:schemeClr val="accent1">
                    <a:lumMod val="50000"/>
                  </a:schemeClr>
                </a:solidFill>
              </a:rPr>
              <a:t>významně přispívají 	k přenosu	informací</a:t>
            </a:r>
            <a:r>
              <a:rPr lang="cs-CZ" sz="1050" i="1" dirty="0">
                <a:solidFill>
                  <a:schemeClr val="accent1">
                    <a:lumMod val="50000"/>
                  </a:schemeClr>
                </a:solidFill>
              </a:rPr>
              <a:t>. V zájmu informační </a:t>
            </a:r>
            <a:r>
              <a:rPr lang="cs-CZ" sz="1050" i="1" dirty="0" smtClean="0">
                <a:solidFill>
                  <a:schemeClr val="accent1">
                    <a:lumMod val="50000"/>
                  </a:schemeClr>
                </a:solidFill>
              </a:rPr>
              <a:t>společnosti zajišťují funkčnost internetu</a:t>
            </a:r>
            <a:r>
              <a:rPr lang="cs-CZ" sz="1050" i="1" dirty="0">
                <a:solidFill>
                  <a:schemeClr val="accent1">
                    <a:lumMod val="50000"/>
                  </a:schemeClr>
                </a:solidFill>
              </a:rPr>
              <a:t>. Bez </a:t>
            </a:r>
            <a:r>
              <a:rPr lang="cs-CZ" sz="1050" i="1" dirty="0" smtClean="0">
                <a:solidFill>
                  <a:schemeClr val="accent1">
                    <a:lumMod val="50000"/>
                  </a:schemeClr>
                </a:solidFill>
              </a:rPr>
              <a:t>použití vyhledávacích služeb by 	praktické využití </a:t>
            </a:r>
            <a:r>
              <a:rPr lang="cs-CZ" sz="1050" i="1" dirty="0">
                <a:solidFill>
                  <a:schemeClr val="accent1">
                    <a:lumMod val="50000"/>
                  </a:schemeClr>
                </a:solidFill>
              </a:rPr>
              <a:t>velkého množství </a:t>
            </a:r>
            <a:r>
              <a:rPr lang="cs-CZ" sz="1050" i="1" dirty="0" smtClean="0">
                <a:solidFill>
                  <a:schemeClr val="accent1">
                    <a:lumMod val="50000"/>
                  </a:schemeClr>
                </a:solidFill>
              </a:rPr>
              <a:t>informací </a:t>
            </a:r>
            <a:r>
              <a:rPr lang="cs-CZ" sz="1050" i="1" dirty="0">
                <a:solidFill>
                  <a:schemeClr val="accent1">
                    <a:lumMod val="50000"/>
                  </a:schemeClr>
                </a:solidFill>
              </a:rPr>
              <a:t>na internetu bylo </a:t>
            </a:r>
            <a:r>
              <a:rPr lang="cs-CZ" sz="1050" i="1" dirty="0" smtClean="0">
                <a:solidFill>
                  <a:schemeClr val="accent1">
                    <a:lumMod val="50000"/>
                  </a:schemeClr>
                </a:solidFill>
              </a:rPr>
              <a:t>de facto </a:t>
            </a:r>
            <a:r>
              <a:rPr lang="cs-CZ" sz="1050" i="1" dirty="0">
                <a:solidFill>
                  <a:schemeClr val="accent1">
                    <a:lumMod val="50000"/>
                  </a:schemeClr>
                </a:solidFill>
              </a:rPr>
              <a:t>nemožné</a:t>
            </a:r>
            <a:endParaRPr lang="cs-CZ" sz="105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400" b="1" dirty="0">
                <a:solidFill>
                  <a:schemeClr val="accent3">
                    <a:lumMod val="75000"/>
                  </a:schemeClr>
                </a:solidFill>
              </a:rPr>
              <a:t>SDEU: </a:t>
            </a:r>
            <a:r>
              <a:rPr lang="cs-CZ" sz="1400" b="1" dirty="0" err="1">
                <a:solidFill>
                  <a:schemeClr val="accent3">
                    <a:lumMod val="75000"/>
                  </a:schemeClr>
                </a:solidFill>
              </a:rPr>
              <a:t>Svensson</a:t>
            </a:r>
            <a:r>
              <a:rPr lang="cs-CZ" sz="1400" b="1" dirty="0">
                <a:solidFill>
                  <a:schemeClr val="accent3">
                    <a:lumMod val="75000"/>
                  </a:schemeClr>
                </a:solidFill>
              </a:rPr>
              <a:t> &amp; </a:t>
            </a:r>
            <a:r>
              <a:rPr lang="cs-CZ" sz="1400" b="1" dirty="0" err="1">
                <a:solidFill>
                  <a:schemeClr val="accent3">
                    <a:lumMod val="75000"/>
                  </a:schemeClr>
                </a:solidFill>
              </a:rPr>
              <a:t>Bestwater</a:t>
            </a:r>
            <a:r>
              <a:rPr lang="cs-CZ" sz="1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1400" b="1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cs-CZ" sz="1200" dirty="0">
                <a:solidFill>
                  <a:schemeClr val="accent1">
                    <a:lumMod val="50000"/>
                  </a:schemeClr>
                </a:solidFill>
              </a:rPr>
              <a:t>koncept „nové veřejnosti“ pro samotné šíření informací (nikoliv vytěžování) x GS Media BV – vědomost o protiprávní povaze + dosahování zisku</a:t>
            </a:r>
          </a:p>
          <a:p>
            <a:pPr marL="347472" indent="-347472" algn="just"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 pitchFamily="34" charset="0"/>
              <a:buChar char="▪"/>
              <a:defRPr/>
            </a:pP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Osobní údaje: čl. 9 odst. 2 písm. e) GDPR – týká se údajů zjevně zveřejněných subjektem údajů x potřeba právního základu podle čl. 6 GDPR x silně restriktivní výklad WP29 x rozsudek </a:t>
            </a:r>
            <a:r>
              <a:rPr lang="cs-CZ" sz="1200" b="1" dirty="0" err="1" smtClean="0">
                <a:solidFill>
                  <a:schemeClr val="accent3">
                    <a:lumMod val="75000"/>
                  </a:schemeClr>
                </a:solidFill>
              </a:rPr>
              <a:t>Satamedia</a:t>
            </a:r>
            <a:r>
              <a:rPr lang="cs-CZ" sz="1200" b="1" dirty="0" smtClean="0">
                <a:solidFill>
                  <a:schemeClr val="accent3">
                    <a:lumMod val="75000"/>
                  </a:schemeClr>
                </a:solidFill>
              </a:rPr>
              <a:t> a Google </a:t>
            </a:r>
            <a:r>
              <a:rPr lang="cs-CZ" sz="1200" b="1" dirty="0" err="1" smtClean="0">
                <a:solidFill>
                  <a:schemeClr val="accent3">
                    <a:lumMod val="75000"/>
                  </a:schemeClr>
                </a:solidFill>
              </a:rPr>
              <a:t>Spain</a:t>
            </a:r>
            <a:endParaRPr lang="cs-CZ" sz="12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2" descr="logo_mafra-cmyk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6566496" y="6343175"/>
            <a:ext cx="2131864" cy="21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2340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10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11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12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2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3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4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5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6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7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8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ppt/theme/themeOverride9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1501</Words>
  <Application>Microsoft Office PowerPoint</Application>
  <PresentationFormat>Vlastní</PresentationFormat>
  <Paragraphs>133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Arial</vt:lpstr>
      <vt:lpstr>Diamond Grid 16x9</vt:lpstr>
      <vt:lpstr>   Big data mezi copyright a privacy  Vybrané otázky</vt:lpstr>
      <vt:lpstr>Big data</vt:lpstr>
      <vt:lpstr>Big data – charakteristické rysy zpracování</vt:lpstr>
      <vt:lpstr>Big data – příklady užití</vt:lpstr>
      <vt:lpstr>Charakter zdrojových dat</vt:lpstr>
      <vt:lpstr>Big data z právního pohledu</vt:lpstr>
      <vt:lpstr>Big data z právního pohledu</vt:lpstr>
      <vt:lpstr>Získávání a užití zdrojových dat – otevřené otázky</vt:lpstr>
      <vt:lpstr>Problematika zveřejněných údajů</vt:lpstr>
      <vt:lpstr>GDPR a big data</vt:lpstr>
      <vt:lpstr>GDPR a big data – vybrané problémy</vt:lpstr>
      <vt:lpstr>GDPR a big data - práva subjektů údajů</vt:lpstr>
      <vt:lpstr>Big data a anonymizace</vt:lpstr>
      <vt:lpstr>Big data a další otázky</vt:lpstr>
      <vt:lpstr>Děkuji za pozornost  Vladan Rámiš vladan.ramis@mafra.cz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2017-03-26T19:32:00Z</dcterms:created>
  <dcterms:modified xsi:type="dcterms:W3CDTF">2018-05-21T06:18:07Z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