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301" r:id="rId3"/>
    <p:sldId id="279" r:id="rId4"/>
    <p:sldId id="291" r:id="rId5"/>
    <p:sldId id="284" r:id="rId6"/>
    <p:sldId id="299" r:id="rId7"/>
    <p:sldId id="285" r:id="rId8"/>
    <p:sldId id="302" r:id="rId9"/>
    <p:sldId id="303" r:id="rId10"/>
    <p:sldId id="300" r:id="rId11"/>
    <p:sldId id="304" r:id="rId12"/>
    <p:sldId id="278" r:id="rId13"/>
    <p:sldId id="305" r:id="rId14"/>
    <p:sldId id="286" r:id="rId15"/>
    <p:sldId id="269" r:id="rId16"/>
    <p:sldId id="274" r:id="rId17"/>
    <p:sldId id="272" r:id="rId18"/>
    <p:sldId id="295" r:id="rId19"/>
    <p:sldId id="290" r:id="rId20"/>
    <p:sldId id="297" r:id="rId21"/>
    <p:sldId id="292" r:id="rId22"/>
    <p:sldId id="298" r:id="rId23"/>
    <p:sldId id="277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11" autoAdjust="0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89465-9879-450E-A05E-92AED19CED0A}" type="datetimeFigureOut">
              <a:rPr lang="cs-CZ" smtClean="0"/>
              <a:t>21.05.2018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E6C09-4FBF-4642-8694-74EF6DD72A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31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F406-EF97-4518-BB38-4FF82F111585}" type="datetimeFigureOut">
              <a:rPr lang="cs-CZ" smtClean="0"/>
              <a:t>21.05.2018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B89A-C554-45B7-8321-73E8B37703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62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F406-EF97-4518-BB38-4FF82F111585}" type="datetimeFigureOut">
              <a:rPr lang="cs-CZ" smtClean="0"/>
              <a:t>21.05.2018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B89A-C554-45B7-8321-73E8B37703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1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F406-EF97-4518-BB38-4FF82F111585}" type="datetimeFigureOut">
              <a:rPr lang="cs-CZ" smtClean="0"/>
              <a:t>21.05.2018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B89A-C554-45B7-8321-73E8B37703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69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F406-EF97-4518-BB38-4FF82F111585}" type="datetimeFigureOut">
              <a:rPr lang="cs-CZ" smtClean="0"/>
              <a:t>21.05.2018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B89A-C554-45B7-8321-73E8B37703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64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F406-EF97-4518-BB38-4FF82F111585}" type="datetimeFigureOut">
              <a:rPr lang="cs-CZ" smtClean="0"/>
              <a:t>21.05.2018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B89A-C554-45B7-8321-73E8B37703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7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F406-EF97-4518-BB38-4FF82F111585}" type="datetimeFigureOut">
              <a:rPr lang="cs-CZ" smtClean="0"/>
              <a:t>21.05.2018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B89A-C554-45B7-8321-73E8B37703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95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F406-EF97-4518-BB38-4FF82F111585}" type="datetimeFigureOut">
              <a:rPr lang="cs-CZ" smtClean="0"/>
              <a:t>21.05.2018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B89A-C554-45B7-8321-73E8B37703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01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F406-EF97-4518-BB38-4FF82F111585}" type="datetimeFigureOut">
              <a:rPr lang="cs-CZ" smtClean="0"/>
              <a:t>21.05.2018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B89A-C554-45B7-8321-73E8B37703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53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F406-EF97-4518-BB38-4FF82F111585}" type="datetimeFigureOut">
              <a:rPr lang="cs-CZ" smtClean="0"/>
              <a:t>21.05.2018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B89A-C554-45B7-8321-73E8B37703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05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F406-EF97-4518-BB38-4FF82F111585}" type="datetimeFigureOut">
              <a:rPr lang="cs-CZ" smtClean="0"/>
              <a:t>21.05.2018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B89A-C554-45B7-8321-73E8B37703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79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F406-EF97-4518-BB38-4FF82F111585}" type="datetimeFigureOut">
              <a:rPr lang="cs-CZ" smtClean="0"/>
              <a:t>21.05.2018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B89A-C554-45B7-8321-73E8B37703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49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BF406-EF97-4518-BB38-4FF82F111585}" type="datetimeFigureOut">
              <a:rPr lang="cs-CZ" smtClean="0"/>
              <a:t>21.05.2018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AB89A-C554-45B7-8321-73E8B37703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61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LSHZ_b05W7o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law.fit.cvut.cz/2018/poznamk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>
            <a:normAutofit/>
          </a:bodyPr>
          <a:lstStyle/>
          <a:p>
            <a:r>
              <a:rPr lang="cs-CZ" sz="8800" dirty="0">
                <a:latin typeface="Fira Sans OT" panose="020B0603050000020004" pitchFamily="34" charset="-18"/>
                <a:ea typeface="Fira Sans OT" panose="020B0603050000020004" pitchFamily="34" charset="-18"/>
              </a:rPr>
              <a:t>LAWFIT 2018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2924944"/>
            <a:ext cx="9064216" cy="1902072"/>
          </a:xfrm>
        </p:spPr>
        <p:txBody>
          <a:bodyPr>
            <a:normAutofit fontScale="92500" lnSpcReduction="20000"/>
          </a:bodyPr>
          <a:lstStyle/>
          <a:p>
            <a:r>
              <a:rPr lang="cs-CZ" sz="6600" dirty="0">
                <a:solidFill>
                  <a:schemeClr val="tx1"/>
                </a:solidFill>
                <a:latin typeface="Fira Sans OT" panose="020B0603050000020004" pitchFamily="34" charset="-18"/>
                <a:ea typeface="Fira Sans OT" panose="020B0603050000020004" pitchFamily="34" charset="-18"/>
              </a:rPr>
              <a:t>Proč copyright?</a:t>
            </a:r>
          </a:p>
          <a:p>
            <a:r>
              <a:rPr lang="cs-CZ" b="1" dirty="0">
                <a:solidFill>
                  <a:schemeClr val="tx1"/>
                </a:solidFill>
                <a:latin typeface="Fira Sans OT" panose="020B0603050000020004" pitchFamily="34" charset="-18"/>
                <a:ea typeface="Fira Sans OT" panose="020B0603050000020004" pitchFamily="34" charset="-18"/>
              </a:rPr>
              <a:t>Zdeněk Kučera</a:t>
            </a:r>
          </a:p>
          <a:p>
            <a:r>
              <a:rPr lang="cs-CZ" dirty="0" err="1">
                <a:solidFill>
                  <a:schemeClr val="tx1"/>
                </a:solidFill>
                <a:latin typeface="Fira Sans OT" panose="020B0603050000020004" pitchFamily="34" charset="-18"/>
                <a:ea typeface="Fira Sans OT" panose="020B0603050000020004" pitchFamily="34" charset="-18"/>
              </a:rPr>
              <a:t>Kinstellar</a:t>
            </a:r>
            <a:r>
              <a:rPr lang="cs-CZ" dirty="0">
                <a:solidFill>
                  <a:schemeClr val="tx1"/>
                </a:solidFill>
                <a:latin typeface="Fira Sans OT" panose="020B0603050000020004" pitchFamily="34" charset="-18"/>
                <a:ea typeface="Fira Sans OT" panose="020B0603050000020004" pitchFamily="34" charset="-18"/>
              </a:rPr>
              <a:t>, FIT ČVUT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-18512" y="548680"/>
            <a:ext cx="9180000" cy="0"/>
          </a:xfrm>
          <a:prstGeom prst="line">
            <a:avLst/>
          </a:prstGeom>
          <a:ln w="57150">
            <a:solidFill>
              <a:srgbClr val="2B8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-18000" y="2132856"/>
            <a:ext cx="9180000" cy="0"/>
          </a:xfrm>
          <a:prstGeom prst="line">
            <a:avLst/>
          </a:prstGeom>
          <a:ln w="57150">
            <a:solidFill>
              <a:srgbClr val="F6B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Jonas\Desktop\LAW FIT grafika\LAW FIT grafika\logo_vel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905" y="4941168"/>
            <a:ext cx="2527165" cy="169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914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3800" y="188641"/>
            <a:ext cx="7772400" cy="864096"/>
          </a:xfrm>
        </p:spPr>
        <p:txBody>
          <a:bodyPr>
            <a:normAutofit/>
          </a:bodyPr>
          <a:lstStyle/>
          <a:p>
            <a:r>
              <a:rPr lang="cs-CZ" dirty="0">
                <a:latin typeface="Fira Sans OT" panose="020B0603050000020004" pitchFamily="34" charset="-18"/>
                <a:ea typeface="Fira Sans OT" panose="020B0603050000020004" pitchFamily="34" charset="-18"/>
              </a:rPr>
              <a:t>Technologická změna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0" y="116632"/>
            <a:ext cx="9180000" cy="0"/>
          </a:xfrm>
          <a:prstGeom prst="line">
            <a:avLst/>
          </a:prstGeom>
          <a:ln w="57150">
            <a:solidFill>
              <a:srgbClr val="2B8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0" y="1052736"/>
            <a:ext cx="9180000" cy="0"/>
          </a:xfrm>
          <a:prstGeom prst="line">
            <a:avLst/>
          </a:prstGeom>
          <a:ln w="57150">
            <a:solidFill>
              <a:srgbClr val="F6B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VÃ½sledek obrÃ¡zku pro kod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8410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402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3800" y="188641"/>
            <a:ext cx="7772400" cy="864096"/>
          </a:xfrm>
        </p:spPr>
        <p:txBody>
          <a:bodyPr>
            <a:normAutofit/>
          </a:bodyPr>
          <a:lstStyle/>
          <a:p>
            <a:r>
              <a:rPr lang="cs-CZ" dirty="0">
                <a:latin typeface="Fira Sans OT" panose="020B0603050000020004" pitchFamily="34" charset="-18"/>
                <a:ea typeface="Fira Sans OT" panose="020B0603050000020004" pitchFamily="34" charset="-18"/>
              </a:rPr>
              <a:t>Budoucnost?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0" y="116632"/>
            <a:ext cx="9180000" cy="0"/>
          </a:xfrm>
          <a:prstGeom prst="line">
            <a:avLst/>
          </a:prstGeom>
          <a:ln w="57150">
            <a:solidFill>
              <a:srgbClr val="2B8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0" y="1052736"/>
            <a:ext cx="9180000" cy="0"/>
          </a:xfrm>
          <a:prstGeom prst="line">
            <a:avLst/>
          </a:prstGeom>
          <a:ln w="57150">
            <a:solidFill>
              <a:srgbClr val="F6B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144000" cy="450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53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3800" y="188641"/>
            <a:ext cx="7772400" cy="864096"/>
          </a:xfrm>
        </p:spPr>
        <p:txBody>
          <a:bodyPr>
            <a:normAutofit/>
          </a:bodyPr>
          <a:lstStyle/>
          <a:p>
            <a:r>
              <a:rPr lang="cs-CZ" dirty="0">
                <a:latin typeface="Fira Sans OT" panose="020B0603050000020004" pitchFamily="34" charset="-18"/>
                <a:ea typeface="Fira Sans OT" panose="020B0603050000020004" pitchFamily="34" charset="-18"/>
              </a:rPr>
              <a:t>Budoucnost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0" y="116632"/>
            <a:ext cx="9180000" cy="0"/>
          </a:xfrm>
          <a:prstGeom prst="line">
            <a:avLst/>
          </a:prstGeom>
          <a:ln w="57150">
            <a:solidFill>
              <a:srgbClr val="2B8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0" y="1052736"/>
            <a:ext cx="9180000" cy="0"/>
          </a:xfrm>
          <a:prstGeom prst="line">
            <a:avLst/>
          </a:prstGeom>
          <a:ln w="57150">
            <a:solidFill>
              <a:srgbClr val="F6B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3dbuilding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" y="1484784"/>
            <a:ext cx="908038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4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3800" y="188641"/>
            <a:ext cx="7772400" cy="864096"/>
          </a:xfrm>
        </p:spPr>
        <p:txBody>
          <a:bodyPr>
            <a:normAutofit/>
          </a:bodyPr>
          <a:lstStyle/>
          <a:p>
            <a:r>
              <a:rPr lang="cs-CZ" dirty="0">
                <a:latin typeface="Fira Sans OT" panose="020B0603050000020004" pitchFamily="34" charset="-18"/>
                <a:ea typeface="Fira Sans OT" panose="020B0603050000020004" pitchFamily="34" charset="-18"/>
              </a:rPr>
              <a:t>Beatles?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0" y="116632"/>
            <a:ext cx="9180000" cy="0"/>
          </a:xfrm>
          <a:prstGeom prst="line">
            <a:avLst/>
          </a:prstGeom>
          <a:ln w="57150">
            <a:solidFill>
              <a:srgbClr val="2B8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0" y="1052736"/>
            <a:ext cx="9180000" cy="0"/>
          </a:xfrm>
          <a:prstGeom prst="line">
            <a:avLst/>
          </a:prstGeom>
          <a:ln w="57150">
            <a:solidFill>
              <a:srgbClr val="F6B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nline médium 2">
            <a:hlinkClick r:id="" action="ppaction://media"/>
            <a:extLst>
              <a:ext uri="{FF2B5EF4-FFF2-40B4-BE49-F238E27FC236}">
                <a16:creationId xmlns:a16="http://schemas.microsoft.com/office/drawing/2014/main" id="{A1F2A941-FA39-4031-947E-E8C257D79E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7704" y="1927185"/>
            <a:ext cx="5460437" cy="409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53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3800" y="188641"/>
            <a:ext cx="7772400" cy="864096"/>
          </a:xfrm>
        </p:spPr>
        <p:txBody>
          <a:bodyPr>
            <a:normAutofit/>
          </a:bodyPr>
          <a:lstStyle/>
          <a:p>
            <a:r>
              <a:rPr lang="cs-CZ" dirty="0">
                <a:latin typeface="Fira Sans OT" panose="020B0603050000020004" pitchFamily="34" charset="-18"/>
                <a:ea typeface="Fira Sans OT" panose="020B0603050000020004" pitchFamily="34" charset="-18"/>
              </a:rPr>
              <a:t>Ondřej Materna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0" y="116632"/>
            <a:ext cx="9180000" cy="0"/>
          </a:xfrm>
          <a:prstGeom prst="line">
            <a:avLst/>
          </a:prstGeom>
          <a:ln w="57150">
            <a:solidFill>
              <a:srgbClr val="2B8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0" y="1052736"/>
            <a:ext cx="9180000" cy="0"/>
          </a:xfrm>
          <a:prstGeom prst="line">
            <a:avLst/>
          </a:prstGeom>
          <a:ln w="57150">
            <a:solidFill>
              <a:srgbClr val="F6B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484784"/>
            <a:ext cx="46767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15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3800" y="188641"/>
            <a:ext cx="7772400" cy="864096"/>
          </a:xfrm>
        </p:spPr>
        <p:txBody>
          <a:bodyPr>
            <a:normAutofit/>
          </a:bodyPr>
          <a:lstStyle/>
          <a:p>
            <a:r>
              <a:rPr lang="cs-CZ" dirty="0">
                <a:latin typeface="Fira Sans OT" panose="020B0603050000020004" pitchFamily="34" charset="-18"/>
                <a:ea typeface="Fira Sans OT" panose="020B0603050000020004" pitchFamily="34" charset="-18"/>
              </a:rPr>
              <a:t>?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0" y="116632"/>
            <a:ext cx="9180000" cy="0"/>
          </a:xfrm>
          <a:prstGeom prst="line">
            <a:avLst/>
          </a:prstGeom>
          <a:ln w="57150">
            <a:solidFill>
              <a:srgbClr val="2B8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0" y="1052736"/>
            <a:ext cx="9180000" cy="0"/>
          </a:xfrm>
          <a:prstGeom prst="line">
            <a:avLst/>
          </a:prstGeom>
          <a:ln w="57150">
            <a:solidFill>
              <a:srgbClr val="F6B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3240360"/>
          </a:xfrm>
        </p:spPr>
        <p:txBody>
          <a:bodyPr>
            <a:normAutofit/>
          </a:bodyPr>
          <a:lstStyle/>
          <a:p>
            <a:endParaRPr lang="cs-CZ" sz="4800" dirty="0">
              <a:solidFill>
                <a:schemeClr val="tx1"/>
              </a:solidFill>
              <a:latin typeface="Fira Sans OT" panose="020B0603050000020004" pitchFamily="34" charset="-18"/>
              <a:ea typeface="Fira Sans OT" panose="020B0603050000020004" pitchFamily="34" charset="-18"/>
            </a:endParaRPr>
          </a:p>
          <a:p>
            <a:r>
              <a:rPr lang="cs-CZ" sz="4800" dirty="0">
                <a:solidFill>
                  <a:schemeClr val="tx1"/>
                </a:solidFill>
                <a:latin typeface="Fira Sans OT" panose="020B0603050000020004" pitchFamily="34" charset="-18"/>
                <a:ea typeface="Fira Sans OT" panose="020B0603050000020004" pitchFamily="34" charset="-18"/>
              </a:rPr>
              <a:t>Nezaslouží si copyright svoje vlastní GDPR?</a:t>
            </a:r>
          </a:p>
          <a:p>
            <a:endParaRPr lang="cs-CZ" sz="4800" dirty="0">
              <a:solidFill>
                <a:schemeClr val="tx1"/>
              </a:solidFill>
              <a:latin typeface="Fira Sans OT" panose="020B0603050000020004" pitchFamily="34" charset="-18"/>
              <a:ea typeface="Fira Sans OT" panose="020B0603050000020004" pitchFamily="34" charset="-18"/>
            </a:endParaRPr>
          </a:p>
          <a:p>
            <a:endParaRPr lang="cs-CZ" sz="4800" dirty="0">
              <a:solidFill>
                <a:schemeClr val="tx1"/>
              </a:solidFill>
              <a:latin typeface="Fira Sans OT" panose="020B0603050000020004" pitchFamily="34" charset="-18"/>
              <a:ea typeface="Fira Sans OT" panose="020B0603050000020004" pitchFamily="34" charset="-18"/>
            </a:endParaRPr>
          </a:p>
        </p:txBody>
      </p:sp>
      <p:pic>
        <p:nvPicPr>
          <p:cNvPr id="11" name="Picture 2" descr="C:\Users\Jonas\Desktop\LAW FIT grafika\LAW FIT grafika\logo_vel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589240"/>
            <a:ext cx="1560476" cy="104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940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40248" y="1269271"/>
            <a:ext cx="1773623" cy="5040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Fira Sans OT" panose="020B0603050000020004" pitchFamily="34" charset="-18"/>
                <a:ea typeface="Fira Sans OT" panose="020B0603050000020004" pitchFamily="34" charset="-18"/>
              </a:rPr>
              <a:t>10:00 – 11:30</a:t>
            </a:r>
          </a:p>
        </p:txBody>
      </p:sp>
      <p:sp>
        <p:nvSpPr>
          <p:cNvPr id="9" name="Obdélník 8"/>
          <p:cNvSpPr/>
          <p:nvPr/>
        </p:nvSpPr>
        <p:spPr>
          <a:xfrm>
            <a:off x="246328" y="2079265"/>
            <a:ext cx="1767544" cy="5040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Fira Sans OT" panose="020B0603050000020004" pitchFamily="34" charset="-18"/>
                <a:ea typeface="Fira Sans OT" panose="020B0603050000020004" pitchFamily="34" charset="-18"/>
              </a:rPr>
              <a:t>11:30 – 11:45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54368" y="2916248"/>
            <a:ext cx="1759504" cy="5040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Fira Sans OT" panose="020B0603050000020004" pitchFamily="34" charset="-18"/>
                <a:ea typeface="Fira Sans OT" panose="020B0603050000020004" pitchFamily="34" charset="-18"/>
              </a:rPr>
              <a:t>11:45 – 13:15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179056" y="1321942"/>
            <a:ext cx="597666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  <a:latin typeface="Fira Sans OT" panose="020B0603050000020004" pitchFamily="34" charset="-18"/>
                <a:ea typeface="Fira Sans OT" panose="020B0603050000020004" pitchFamily="34" charset="-18"/>
              </a:rPr>
              <a:t>Copyright, </a:t>
            </a:r>
            <a:r>
              <a:rPr lang="en-US" sz="2200" b="1" dirty="0" err="1">
                <a:solidFill>
                  <a:schemeClr val="tx1"/>
                </a:solidFill>
                <a:latin typeface="Fira Sans OT" panose="020B0603050000020004" pitchFamily="34" charset="-18"/>
                <a:ea typeface="Fira Sans OT" panose="020B0603050000020004" pitchFamily="34" charset="-18"/>
              </a:rPr>
              <a:t>jeho</a:t>
            </a:r>
            <a:r>
              <a:rPr lang="en-US" sz="2200" b="1" dirty="0">
                <a:solidFill>
                  <a:schemeClr val="tx1"/>
                </a:solidFill>
                <a:latin typeface="Fira Sans OT" panose="020B0603050000020004" pitchFamily="34" charset="-18"/>
                <a:ea typeface="Fira Sans OT" panose="020B0603050000020004" pitchFamily="34" charset="-18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Fira Sans OT" panose="020B0603050000020004" pitchFamily="34" charset="-18"/>
                <a:ea typeface="Fira Sans OT" panose="020B0603050000020004" pitchFamily="34" charset="-18"/>
              </a:rPr>
              <a:t>budoucnost</a:t>
            </a:r>
            <a:r>
              <a:rPr lang="en-US" sz="2200" b="1" dirty="0">
                <a:solidFill>
                  <a:schemeClr val="tx1"/>
                </a:solidFill>
                <a:latin typeface="Fira Sans OT" panose="020B0603050000020004" pitchFamily="34" charset="-18"/>
                <a:ea typeface="Fira Sans OT" panose="020B0603050000020004" pitchFamily="34" charset="-18"/>
              </a:rPr>
              <a:t> a big data</a:t>
            </a:r>
            <a:endParaRPr lang="cs-CZ" sz="2200" dirty="0">
              <a:solidFill>
                <a:schemeClr val="tx1"/>
              </a:solidFill>
              <a:latin typeface="Fira Sans OT" panose="020B0603050000020004" pitchFamily="34" charset="-18"/>
              <a:ea typeface="Fira Sans OT" panose="020B0603050000020004" pitchFamily="34" charset="-18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204920" y="2888298"/>
            <a:ext cx="597666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200" b="1" dirty="0">
                <a:solidFill>
                  <a:schemeClr val="tx1"/>
                </a:solidFill>
                <a:latin typeface="Fira Sans OT" panose="020B0603050000020004" pitchFamily="34" charset="-18"/>
                <a:ea typeface="Fira Sans OT" panose="020B0603050000020004" pitchFamily="34" charset="-18"/>
              </a:rPr>
              <a:t>Práva k dílům umělé inteligence</a:t>
            </a:r>
            <a:endParaRPr lang="cs-CZ" sz="2200" dirty="0">
              <a:solidFill>
                <a:schemeClr val="tx1"/>
              </a:solidFill>
              <a:latin typeface="Fira Sans OT" panose="020B0603050000020004" pitchFamily="34" charset="-18"/>
              <a:ea typeface="Fira Sans OT" panose="020B0603050000020004" pitchFamily="34" charset="-18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2204920" y="2105120"/>
            <a:ext cx="66875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cs-CZ" sz="2200" b="1" dirty="0">
                <a:solidFill>
                  <a:schemeClr val="tx1"/>
                </a:solidFill>
                <a:latin typeface="Fira Sans OT" panose="020B0603050000020004" pitchFamily="34" charset="-18"/>
                <a:ea typeface="Fira Sans OT" panose="020B0603050000020004" pitchFamily="34" charset="-18"/>
              </a:rPr>
              <a:t>Přestávka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240248" y="3717226"/>
            <a:ext cx="1773624" cy="5040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Fira Sans OT" panose="020B0603050000020004" pitchFamily="34" charset="-18"/>
                <a:ea typeface="Fira Sans OT" panose="020B0603050000020004" pitchFamily="34" charset="-18"/>
              </a:rPr>
              <a:t>13:15 – 14:00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254366" y="4437116"/>
            <a:ext cx="1759505" cy="5040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Fira Sans OT" panose="020B0603050000020004" pitchFamily="34" charset="-18"/>
                <a:ea typeface="Fira Sans OT" panose="020B0603050000020004" pitchFamily="34" charset="-18"/>
              </a:rPr>
              <a:t>14:00 – 14:30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83885" y="5283815"/>
            <a:ext cx="1729987" cy="5040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Fira Sans OT" panose="020B0603050000020004" pitchFamily="34" charset="-18"/>
                <a:ea typeface="Fira Sans OT" panose="020B0603050000020004" pitchFamily="34" charset="-18"/>
              </a:rPr>
              <a:t>14:30 – 16:00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2188184" y="3717420"/>
            <a:ext cx="69127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200" b="1" dirty="0">
                <a:solidFill>
                  <a:schemeClr val="tx1"/>
                </a:solidFill>
                <a:latin typeface="Fira Sans OT" panose="020B0603050000020004" pitchFamily="34" charset="-18"/>
                <a:ea typeface="Fira Sans OT" panose="020B0603050000020004" pitchFamily="34" charset="-18"/>
              </a:rPr>
              <a:t>Přestávka na lehký oběd</a:t>
            </a:r>
            <a:endParaRPr lang="cs-CZ" sz="2200" dirty="0">
              <a:solidFill>
                <a:schemeClr val="tx1"/>
              </a:solidFill>
              <a:latin typeface="Fira Sans OT" panose="020B0603050000020004" pitchFamily="34" charset="-18"/>
              <a:ea typeface="Fira Sans OT" panose="020B0603050000020004" pitchFamily="34" charset="-18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2188184" y="4437116"/>
            <a:ext cx="70202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200" b="1" dirty="0">
                <a:solidFill>
                  <a:schemeClr val="tx1"/>
                </a:solidFill>
                <a:latin typeface="Fira Sans OT" panose="020B0603050000020004" pitchFamily="34" charset="-18"/>
                <a:ea typeface="Fira Sans OT" panose="020B0603050000020004" pitchFamily="34" charset="-18"/>
              </a:rPr>
              <a:t>Blockchain a copyright</a:t>
            </a:r>
            <a:endParaRPr lang="cs-CZ" sz="2200" b="1" dirty="0">
              <a:solidFill>
                <a:schemeClr val="tx1"/>
              </a:solidFill>
              <a:latin typeface="Fira Sans OT" panose="020B0603050000020004" pitchFamily="34" charset="-18"/>
              <a:ea typeface="Fira Sans OT" panose="020B0603050000020004" pitchFamily="34" charset="-18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2188184" y="5283815"/>
            <a:ext cx="617668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200" b="1" dirty="0">
                <a:solidFill>
                  <a:schemeClr val="tx1"/>
                </a:solidFill>
                <a:latin typeface="Fira Sans OT" panose="020B0603050000020004" pitchFamily="34" charset="-18"/>
                <a:ea typeface="Fira Sans OT" panose="020B0603050000020004" pitchFamily="34" charset="-18"/>
              </a:rPr>
              <a:t>Velká diskuse na téma software a copyright</a:t>
            </a:r>
            <a:endParaRPr lang="cs-CZ" sz="2200" dirty="0">
              <a:solidFill>
                <a:schemeClr val="tx1"/>
              </a:solidFill>
              <a:latin typeface="Fira Sans OT" panose="020B0603050000020004" pitchFamily="34" charset="-18"/>
              <a:ea typeface="Fira Sans OT" panose="020B0603050000020004" pitchFamily="34" charset="-18"/>
            </a:endParaRPr>
          </a:p>
        </p:txBody>
      </p:sp>
      <p:sp>
        <p:nvSpPr>
          <p:cNvPr id="30" name="Nadpis 1"/>
          <p:cNvSpPr txBox="1">
            <a:spLocks/>
          </p:cNvSpPr>
          <p:nvPr/>
        </p:nvSpPr>
        <p:spPr>
          <a:xfrm>
            <a:off x="703800" y="188641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>
                <a:latin typeface="Fira Sans OT" panose="020B0603050000020004" pitchFamily="34" charset="-18"/>
                <a:ea typeface="Fira Sans OT" panose="020B0603050000020004" pitchFamily="34" charset="-18"/>
              </a:rPr>
              <a:t>Program</a:t>
            </a:r>
            <a:endParaRPr lang="cs-CZ" dirty="0">
              <a:latin typeface="Fira Sans OT" panose="020B0603050000020004" pitchFamily="34" charset="-18"/>
              <a:ea typeface="Fira Sans OT" panose="020B0603050000020004" pitchFamily="34" charset="-18"/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0" y="116632"/>
            <a:ext cx="9180000" cy="0"/>
          </a:xfrm>
          <a:prstGeom prst="line">
            <a:avLst/>
          </a:prstGeom>
          <a:ln w="57150">
            <a:solidFill>
              <a:srgbClr val="2B8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0" y="1052736"/>
            <a:ext cx="9180000" cy="0"/>
          </a:xfrm>
          <a:prstGeom prst="line">
            <a:avLst/>
          </a:prstGeom>
          <a:ln w="57150">
            <a:solidFill>
              <a:srgbClr val="F6B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97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3800" y="188641"/>
            <a:ext cx="7772400" cy="864096"/>
          </a:xfrm>
        </p:spPr>
        <p:txBody>
          <a:bodyPr>
            <a:normAutofit/>
          </a:bodyPr>
          <a:lstStyle/>
          <a:p>
            <a:r>
              <a:rPr lang="cs-CZ" dirty="0">
                <a:latin typeface="Fira Sans OT" panose="020B0603050000020004" pitchFamily="34" charset="-18"/>
                <a:ea typeface="Fira Sans OT" panose="020B0603050000020004" pitchFamily="34" charset="-18"/>
              </a:rPr>
              <a:t>IT a právo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0" y="116632"/>
            <a:ext cx="9180000" cy="0"/>
          </a:xfrm>
          <a:prstGeom prst="line">
            <a:avLst/>
          </a:prstGeom>
          <a:ln w="57150">
            <a:solidFill>
              <a:srgbClr val="2B8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0" y="1052736"/>
            <a:ext cx="9180000" cy="0"/>
          </a:xfrm>
          <a:prstGeom prst="line">
            <a:avLst/>
          </a:prstGeom>
          <a:ln w="57150">
            <a:solidFill>
              <a:srgbClr val="F6B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Jonas\Desktop\LAW FIT grafika\LAW FIT grafika\logo_vel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3858212" cy="258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2160240"/>
          </a:xfrm>
        </p:spPr>
        <p:txBody>
          <a:bodyPr>
            <a:noAutofit/>
          </a:bodyPr>
          <a:lstStyle/>
          <a:p>
            <a:r>
              <a:rPr lang="cs-CZ" sz="2200" dirty="0">
                <a:solidFill>
                  <a:schemeClr val="tx1"/>
                </a:solidFill>
                <a:latin typeface="Fira Sans OT" panose="020B0603050000020004" pitchFamily="34" charset="-18"/>
                <a:ea typeface="Fira Sans OT" panose="020B0603050000020004" pitchFamily="34" charset="-18"/>
              </a:rPr>
              <a:t>200 právníků </a:t>
            </a:r>
          </a:p>
          <a:p>
            <a:r>
              <a:rPr lang="cs-CZ" sz="2200" dirty="0">
                <a:solidFill>
                  <a:schemeClr val="tx1"/>
                </a:solidFill>
                <a:latin typeface="Fira Sans OT" panose="020B0603050000020004" pitchFamily="34" charset="-18"/>
                <a:ea typeface="Fira Sans OT" panose="020B0603050000020004" pitchFamily="34" charset="-18"/>
              </a:rPr>
              <a:t>100 zástupců IT</a:t>
            </a:r>
          </a:p>
          <a:p>
            <a:endParaRPr lang="cs-CZ" sz="2200" dirty="0">
              <a:solidFill>
                <a:schemeClr val="tx1"/>
              </a:solidFill>
              <a:latin typeface="Fira Sans OT" panose="020B0603050000020004" pitchFamily="34" charset="-18"/>
              <a:ea typeface="Fira Sans OT" panose="020B0603050000020004" pitchFamily="34" charset="-18"/>
            </a:endParaRPr>
          </a:p>
          <a:p>
            <a:r>
              <a:rPr lang="cs-CZ" sz="2200" dirty="0">
                <a:solidFill>
                  <a:schemeClr val="tx1"/>
                </a:solidFill>
                <a:latin typeface="Fira Sans OT" panose="020B0603050000020004" pitchFamily="34" charset="-18"/>
                <a:ea typeface="Fira Sans OT" panose="020B0603050000020004" pitchFamily="34" charset="-18"/>
              </a:rPr>
              <a:t>40 zástupců státní správy</a:t>
            </a:r>
          </a:p>
          <a:p>
            <a:r>
              <a:rPr lang="cs-CZ" sz="2200" dirty="0">
                <a:solidFill>
                  <a:schemeClr val="tx1"/>
                </a:solidFill>
                <a:latin typeface="Fira Sans OT" panose="020B0603050000020004" pitchFamily="34" charset="-18"/>
                <a:ea typeface="Fira Sans OT" panose="020B0603050000020004" pitchFamily="34" charset="-18"/>
              </a:rPr>
              <a:t>80 studentů</a:t>
            </a:r>
          </a:p>
          <a:p>
            <a:r>
              <a:rPr lang="cs-CZ" sz="2200" dirty="0">
                <a:solidFill>
                  <a:schemeClr val="tx1"/>
                </a:solidFill>
                <a:latin typeface="Fira Sans OT" panose="020B0603050000020004" pitchFamily="34" charset="-18"/>
                <a:ea typeface="Fira Sans OT" panose="020B0603050000020004" pitchFamily="34" charset="-18"/>
              </a:rPr>
              <a:t>50 advokátů</a:t>
            </a:r>
          </a:p>
          <a:p>
            <a:endParaRPr lang="cs-CZ" sz="2200" dirty="0">
              <a:solidFill>
                <a:schemeClr val="tx1"/>
              </a:solidFill>
              <a:latin typeface="Fira Sans OT" panose="020B0603050000020004" pitchFamily="34" charset="-18"/>
              <a:ea typeface="Fira Sans OT" panose="020B06030500000200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63065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3800" y="2167852"/>
            <a:ext cx="7772400" cy="1470025"/>
          </a:xfrm>
        </p:spPr>
        <p:txBody>
          <a:bodyPr>
            <a:normAutofit/>
          </a:bodyPr>
          <a:lstStyle/>
          <a:p>
            <a:r>
              <a:rPr lang="cs-CZ" sz="7000" dirty="0">
                <a:latin typeface="Fira Sans OT" panose="020B0603050000020004" pitchFamily="34" charset="-18"/>
                <a:ea typeface="Fira Sans OT" panose="020B0603050000020004" pitchFamily="34" charset="-18"/>
              </a:rPr>
              <a:t>Poděkování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0" y="2167852"/>
            <a:ext cx="9180000" cy="0"/>
          </a:xfrm>
          <a:prstGeom prst="line">
            <a:avLst/>
          </a:prstGeom>
          <a:ln w="57150">
            <a:solidFill>
              <a:srgbClr val="2B8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0" y="3637877"/>
            <a:ext cx="9180000" cy="0"/>
          </a:xfrm>
          <a:prstGeom prst="line">
            <a:avLst/>
          </a:prstGeom>
          <a:ln w="57150">
            <a:solidFill>
              <a:srgbClr val="F6B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Jonas\Desktop\LAW FIT grafika\LAW FIT grafika\logo_vel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905" y="4941168"/>
            <a:ext cx="2527165" cy="169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162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3800" y="188641"/>
            <a:ext cx="7772400" cy="864096"/>
          </a:xfrm>
        </p:spPr>
        <p:txBody>
          <a:bodyPr>
            <a:normAutofit/>
          </a:bodyPr>
          <a:lstStyle/>
          <a:p>
            <a:r>
              <a:rPr lang="cs-CZ" dirty="0">
                <a:latin typeface="Fira Sans OT" panose="020B0603050000020004" pitchFamily="34" charset="-18"/>
                <a:ea typeface="Fira Sans OT" panose="020B0603050000020004" pitchFamily="34" charset="-18"/>
              </a:rPr>
              <a:t>Partneři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0" y="116632"/>
            <a:ext cx="9180000" cy="0"/>
          </a:xfrm>
          <a:prstGeom prst="line">
            <a:avLst/>
          </a:prstGeom>
          <a:ln w="57150">
            <a:solidFill>
              <a:srgbClr val="2B8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0" y="1052736"/>
            <a:ext cx="9180000" cy="0"/>
          </a:xfrm>
          <a:prstGeom prst="line">
            <a:avLst/>
          </a:prstGeom>
          <a:ln w="57150">
            <a:solidFill>
              <a:srgbClr val="F6B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law.fit.cvut.cz/img/bo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70211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22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3800" y="188641"/>
            <a:ext cx="7772400" cy="864096"/>
          </a:xfrm>
        </p:spPr>
        <p:txBody>
          <a:bodyPr>
            <a:normAutofit/>
          </a:bodyPr>
          <a:lstStyle/>
          <a:p>
            <a:r>
              <a:rPr lang="cs-CZ" dirty="0">
                <a:latin typeface="Fira Sans OT" panose="020B0603050000020004" pitchFamily="34" charset="-18"/>
                <a:ea typeface="Fira Sans OT" panose="020B0603050000020004" pitchFamily="34" charset="-18"/>
              </a:rPr>
              <a:t>LAW FIT 2013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0" y="116632"/>
            <a:ext cx="9180000" cy="0"/>
          </a:xfrm>
          <a:prstGeom prst="line">
            <a:avLst/>
          </a:prstGeom>
          <a:ln w="57150">
            <a:solidFill>
              <a:srgbClr val="2B8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0" y="1052736"/>
            <a:ext cx="9180000" cy="0"/>
          </a:xfrm>
          <a:prstGeom prst="line">
            <a:avLst/>
          </a:prstGeom>
          <a:ln w="57150">
            <a:solidFill>
              <a:srgbClr val="F6B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40" y="1221334"/>
            <a:ext cx="8453320" cy="563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24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3800" y="188641"/>
            <a:ext cx="7772400" cy="864096"/>
          </a:xfrm>
        </p:spPr>
        <p:txBody>
          <a:bodyPr>
            <a:normAutofit/>
          </a:bodyPr>
          <a:lstStyle/>
          <a:p>
            <a:r>
              <a:rPr lang="cs-CZ" dirty="0">
                <a:latin typeface="Fira Sans OT" panose="020B0603050000020004" pitchFamily="34" charset="-18"/>
                <a:ea typeface="Fira Sans OT" panose="020B0603050000020004" pitchFamily="34" charset="-18"/>
              </a:rPr>
              <a:t>Partneři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0" y="116632"/>
            <a:ext cx="9180000" cy="0"/>
          </a:xfrm>
          <a:prstGeom prst="line">
            <a:avLst/>
          </a:prstGeom>
          <a:ln w="57150">
            <a:solidFill>
              <a:srgbClr val="2B8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0" y="1052736"/>
            <a:ext cx="9180000" cy="0"/>
          </a:xfrm>
          <a:prstGeom prst="line">
            <a:avLst/>
          </a:prstGeom>
          <a:ln w="57150">
            <a:solidFill>
              <a:srgbClr val="F6B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www.law.fit.cvut.cz/img/legi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95355"/>
            <a:ext cx="7320307" cy="321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019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3800" y="188641"/>
            <a:ext cx="7772400" cy="864096"/>
          </a:xfrm>
        </p:spPr>
        <p:txBody>
          <a:bodyPr>
            <a:normAutofit/>
          </a:bodyPr>
          <a:lstStyle/>
          <a:p>
            <a:r>
              <a:rPr lang="cs-CZ" dirty="0">
                <a:latin typeface="Fira Sans OT" panose="020B0603050000020004" pitchFamily="34" charset="-18"/>
                <a:ea typeface="Fira Sans OT" panose="020B0603050000020004" pitchFamily="34" charset="-18"/>
              </a:rPr>
              <a:t>Mediální partneři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0" y="116632"/>
            <a:ext cx="9180000" cy="0"/>
          </a:xfrm>
          <a:prstGeom prst="line">
            <a:avLst/>
          </a:prstGeom>
          <a:ln w="57150">
            <a:solidFill>
              <a:srgbClr val="2B8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0" y="1052736"/>
            <a:ext cx="9180000" cy="0"/>
          </a:xfrm>
          <a:prstGeom prst="line">
            <a:avLst/>
          </a:prstGeom>
          <a:ln w="57150">
            <a:solidFill>
              <a:srgbClr val="F6B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PravniProstor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02" y="5058808"/>
            <a:ext cx="3267716" cy="71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Lupa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19423"/>
            <a:ext cx="3017627" cy="78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ePravo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69868"/>
            <a:ext cx="3130277" cy="59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aw.fit.cvut.cz/img/inf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58" y="1268760"/>
            <a:ext cx="4050170" cy="99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40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3800" y="188641"/>
            <a:ext cx="7772400" cy="864096"/>
          </a:xfrm>
        </p:spPr>
        <p:txBody>
          <a:bodyPr>
            <a:normAutofit/>
          </a:bodyPr>
          <a:lstStyle/>
          <a:p>
            <a:r>
              <a:rPr lang="cs-CZ" dirty="0">
                <a:latin typeface="Fira Sans OT" panose="020B0603050000020004" pitchFamily="34" charset="-18"/>
                <a:ea typeface="Fira Sans OT" panose="020B0603050000020004" pitchFamily="34" charset="-18"/>
              </a:rPr>
              <a:t>Součást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0" y="116632"/>
            <a:ext cx="9180000" cy="0"/>
          </a:xfrm>
          <a:prstGeom prst="line">
            <a:avLst/>
          </a:prstGeom>
          <a:ln w="57150">
            <a:solidFill>
              <a:srgbClr val="2B8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0" y="1052736"/>
            <a:ext cx="9180000" cy="0"/>
          </a:xfrm>
          <a:prstGeom prst="line">
            <a:avLst/>
          </a:prstGeom>
          <a:ln w="57150">
            <a:solidFill>
              <a:srgbClr val="F6B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https://tydeninovaci2018.cz/images/intro-logo-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640331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166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>
            <a:normAutofit/>
          </a:bodyPr>
          <a:lstStyle/>
          <a:p>
            <a:r>
              <a:rPr lang="cs-CZ" sz="8800" dirty="0">
                <a:latin typeface="Fira Sans OT" panose="020B0603050000020004" pitchFamily="34" charset="-18"/>
                <a:ea typeface="Fira Sans OT" panose="020B0603050000020004" pitchFamily="34" charset="-18"/>
              </a:rPr>
              <a:t>LAWFIT 2018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-18512" y="548680"/>
            <a:ext cx="9180000" cy="0"/>
          </a:xfrm>
          <a:prstGeom prst="line">
            <a:avLst/>
          </a:prstGeom>
          <a:ln w="57150">
            <a:solidFill>
              <a:srgbClr val="2B8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-18000" y="2132856"/>
            <a:ext cx="9180000" cy="0"/>
          </a:xfrm>
          <a:prstGeom prst="line">
            <a:avLst/>
          </a:prstGeom>
          <a:ln w="57150">
            <a:solidFill>
              <a:srgbClr val="F6B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Jonas\Desktop\LAW FIT grafika\LAW FIT grafika\logo_vel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905" y="5085184"/>
            <a:ext cx="2527165" cy="169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23528" y="2622971"/>
            <a:ext cx="379781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Fira Sans OT" panose="020B0603050000020004" pitchFamily="34" charset="-18"/>
                <a:ea typeface="Fira Sans OT" panose="020B0603050000020004" pitchFamily="34" charset="-18"/>
              </a:rPr>
              <a:t>law.fit.cvut.cz</a:t>
            </a:r>
          </a:p>
          <a:p>
            <a:r>
              <a:rPr lang="cs-CZ" sz="2200" dirty="0">
                <a:latin typeface="Fira Sans OT" panose="020B0603050000020004" pitchFamily="34" charset="-18"/>
                <a:ea typeface="Fira Sans OT" panose="020B0603050000020004" pitchFamily="34" charset="-18"/>
              </a:rPr>
              <a:t>twitter.com/</a:t>
            </a:r>
            <a:r>
              <a:rPr lang="cs-CZ" sz="2200" dirty="0" err="1">
                <a:latin typeface="Fira Sans OT" panose="020B0603050000020004" pitchFamily="34" charset="-18"/>
                <a:ea typeface="Fira Sans OT" panose="020B0603050000020004" pitchFamily="34" charset="-18"/>
              </a:rPr>
              <a:t>lawfitcvut</a:t>
            </a:r>
            <a:endParaRPr lang="cs-CZ" sz="2200" dirty="0">
              <a:latin typeface="Fira Sans OT" panose="020B0603050000020004" pitchFamily="34" charset="-18"/>
              <a:ea typeface="Fira Sans OT" panose="020B0603050000020004" pitchFamily="34" charset="-18"/>
            </a:endParaRPr>
          </a:p>
          <a:p>
            <a:r>
              <a:rPr lang="cs-CZ" sz="2200" dirty="0">
                <a:latin typeface="Fira Sans OT" panose="020B0603050000020004" pitchFamily="34" charset="-18"/>
                <a:ea typeface="Fira Sans OT" panose="020B0603050000020004" pitchFamily="34" charset="-18"/>
              </a:rPr>
              <a:t>facebook.com/</a:t>
            </a:r>
            <a:r>
              <a:rPr lang="cs-CZ" sz="2200" dirty="0" err="1">
                <a:latin typeface="Fira Sans OT" panose="020B0603050000020004" pitchFamily="34" charset="-18"/>
                <a:ea typeface="Fira Sans OT" panose="020B0603050000020004" pitchFamily="34" charset="-18"/>
              </a:rPr>
              <a:t>lawfitcvut</a:t>
            </a:r>
            <a:endParaRPr lang="cs-CZ" sz="2200" dirty="0">
              <a:latin typeface="Fira Sans OT" panose="020B0603050000020004" pitchFamily="34" charset="-18"/>
              <a:ea typeface="Fira Sans OT" panose="020B0603050000020004" pitchFamily="34" charset="-18"/>
            </a:endParaRPr>
          </a:p>
          <a:p>
            <a:endParaRPr lang="cs-CZ" sz="2200" dirty="0">
              <a:latin typeface="Fira Sans OT" panose="020B0603050000020004" pitchFamily="34" charset="-18"/>
              <a:ea typeface="Fira Sans OT" panose="020B0603050000020004" pitchFamily="34" charset="-18"/>
            </a:endParaRPr>
          </a:p>
          <a:p>
            <a:r>
              <a:rPr lang="cs-CZ" sz="2200" dirty="0" err="1">
                <a:latin typeface="Fira Sans OT" panose="020B0603050000020004" pitchFamily="34" charset="-18"/>
                <a:ea typeface="Fira Sans OT" panose="020B0603050000020004" pitchFamily="34" charset="-18"/>
              </a:rPr>
              <a:t>Facebook</a:t>
            </a:r>
            <a:r>
              <a:rPr lang="cs-CZ" sz="2200" dirty="0">
                <a:latin typeface="Fira Sans OT" panose="020B0603050000020004" pitchFamily="34" charset="-18"/>
                <a:ea typeface="Fira Sans OT" panose="020B0603050000020004" pitchFamily="34" charset="-18"/>
              </a:rPr>
              <a:t> a </a:t>
            </a:r>
            <a:r>
              <a:rPr lang="cs-CZ" sz="2200" dirty="0" err="1">
                <a:latin typeface="Fira Sans OT" panose="020B0603050000020004" pitchFamily="34" charset="-18"/>
                <a:ea typeface="Fira Sans OT" panose="020B0603050000020004" pitchFamily="34" charset="-18"/>
              </a:rPr>
              <a:t>Twitter</a:t>
            </a:r>
            <a:r>
              <a:rPr lang="cs-CZ" sz="2200" dirty="0">
                <a:latin typeface="Fira Sans OT" panose="020B0603050000020004" pitchFamily="34" charset="-18"/>
                <a:ea typeface="Fira Sans OT" panose="020B0603050000020004" pitchFamily="34" charset="-18"/>
              </a:rPr>
              <a:t>:</a:t>
            </a:r>
          </a:p>
          <a:p>
            <a:r>
              <a:rPr lang="cs-CZ" sz="2200" dirty="0">
                <a:latin typeface="Fira Sans OT" panose="020B0603050000020004" pitchFamily="34" charset="-18"/>
                <a:ea typeface="Fira Sans OT" panose="020B0603050000020004" pitchFamily="34" charset="-18"/>
              </a:rPr>
              <a:t>@</a:t>
            </a:r>
            <a:r>
              <a:rPr lang="cs-CZ" sz="2200" dirty="0" err="1">
                <a:latin typeface="Fira Sans OT" panose="020B0603050000020004" pitchFamily="34" charset="-18"/>
                <a:ea typeface="Fira Sans OT" panose="020B0603050000020004" pitchFamily="34" charset="-18"/>
              </a:rPr>
              <a:t>lawfitcvut</a:t>
            </a:r>
            <a:endParaRPr lang="cs-CZ" sz="2200" dirty="0">
              <a:latin typeface="Fira Sans OT" panose="020B0603050000020004" pitchFamily="34" charset="-18"/>
              <a:ea typeface="Fira Sans OT" panose="020B0603050000020004" pitchFamily="34" charset="-18"/>
            </a:endParaRPr>
          </a:p>
          <a:p>
            <a:endParaRPr lang="cs-CZ" sz="2200" dirty="0">
              <a:latin typeface="Fira Sans OT" panose="020B0603050000020004" pitchFamily="34" charset="-18"/>
              <a:ea typeface="Fira Sans OT" panose="020B0603050000020004" pitchFamily="34" charset="-18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59840" y="2247008"/>
            <a:ext cx="51841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Fira Sans OT" panose="020B0603050000020004" pitchFamily="34" charset="-18"/>
                <a:ea typeface="Fira Sans OT" panose="020B0603050000020004" pitchFamily="34" charset="-18"/>
              </a:rPr>
              <a:t>WI-FI: FIT-</a:t>
            </a:r>
            <a:r>
              <a:rPr lang="cs-CZ" sz="2200" dirty="0" err="1">
                <a:latin typeface="Fira Sans OT" panose="020B0603050000020004" pitchFamily="34" charset="-18"/>
                <a:ea typeface="Fira Sans OT" panose="020B0603050000020004" pitchFamily="34" charset="-18"/>
              </a:rPr>
              <a:t>guests</a:t>
            </a:r>
            <a:r>
              <a:rPr lang="cs-CZ" sz="2200" dirty="0">
                <a:latin typeface="Fira Sans OT" panose="020B0603050000020004" pitchFamily="34" charset="-18"/>
                <a:ea typeface="Fira Sans OT" panose="020B0603050000020004" pitchFamily="34" charset="-18"/>
              </a:rPr>
              <a:t> heslo:lawfit18</a:t>
            </a:r>
          </a:p>
          <a:p>
            <a:r>
              <a:rPr lang="cs-CZ" sz="2200" dirty="0">
                <a:latin typeface="Fira Sans OT" panose="020B0603050000020004" pitchFamily="34" charset="-18"/>
                <a:ea typeface="Fira Sans OT" panose="020B0603050000020004" pitchFamily="34" charset="-18"/>
              </a:rPr>
              <a:t>Sdílené poznámky: </a:t>
            </a:r>
            <a:r>
              <a:rPr lang="cs-CZ" sz="2200" dirty="0">
                <a:latin typeface="Fira Sans OT" panose="020B0603050000020004" pitchFamily="34" charset="-18"/>
                <a:ea typeface="Fira Sans OT" panose="020B0603050000020004" pitchFamily="34" charset="-18"/>
                <a:hlinkClick r:id="rId3"/>
              </a:rPr>
              <a:t>http://law.fit.cvut.cz/2018/poznamky</a:t>
            </a:r>
            <a:endParaRPr lang="cs-CZ" sz="2200" dirty="0">
              <a:latin typeface="Fira Sans OT" panose="020B0603050000020004" pitchFamily="34" charset="-18"/>
              <a:ea typeface="Fira Sans OT" panose="020B0603050000020004" pitchFamily="34" charset="-18"/>
            </a:endParaRPr>
          </a:p>
          <a:p>
            <a:endParaRPr lang="cs-CZ" sz="2200" dirty="0">
              <a:latin typeface="Fira Sans OT" panose="020B0603050000020004" pitchFamily="34" charset="-18"/>
              <a:ea typeface="Fira Sans OT" panose="020B0603050000020004" pitchFamily="34" charset="-18"/>
            </a:endParaRPr>
          </a:p>
          <a:p>
            <a:r>
              <a:rPr lang="cs-CZ" sz="2200" dirty="0">
                <a:latin typeface="Fira Sans OT" panose="020B0603050000020004" pitchFamily="34" charset="-18"/>
                <a:ea typeface="Fira Sans OT" panose="020B0603050000020004" pitchFamily="34" charset="-18"/>
              </a:rPr>
              <a:t>K příspěvkům z konference přidávejte </a:t>
            </a:r>
            <a:r>
              <a:rPr lang="cs-CZ" sz="2200" dirty="0" err="1">
                <a:latin typeface="Fira Sans OT" panose="020B0603050000020004" pitchFamily="34" charset="-18"/>
                <a:ea typeface="Fira Sans OT" panose="020B0603050000020004" pitchFamily="34" charset="-18"/>
              </a:rPr>
              <a:t>hashtagy</a:t>
            </a:r>
            <a:r>
              <a:rPr lang="cs-CZ" sz="2200" dirty="0">
                <a:latin typeface="Fira Sans OT" panose="020B0603050000020004" pitchFamily="34" charset="-18"/>
                <a:ea typeface="Fira Sans OT" panose="020B0603050000020004" pitchFamily="34" charset="-18"/>
              </a:rPr>
              <a:t> </a:t>
            </a:r>
            <a:r>
              <a:rPr lang="cs-CZ" sz="2200" b="1" dirty="0">
                <a:latin typeface="Fira Sans OT" panose="020B0603050000020004" pitchFamily="34" charset="-18"/>
                <a:ea typeface="Fira Sans OT" panose="020B0603050000020004" pitchFamily="34" charset="-18"/>
              </a:rPr>
              <a:t>#</a:t>
            </a:r>
            <a:r>
              <a:rPr lang="cs-CZ" sz="2200" b="1" dirty="0" err="1">
                <a:latin typeface="Fira Sans OT" panose="020B0603050000020004" pitchFamily="34" charset="-18"/>
                <a:ea typeface="Fira Sans OT" panose="020B0603050000020004" pitchFamily="34" charset="-18"/>
              </a:rPr>
              <a:t>lawfit</a:t>
            </a:r>
            <a:r>
              <a:rPr lang="cs-CZ" sz="2200" dirty="0">
                <a:latin typeface="Fira Sans OT" panose="020B0603050000020004" pitchFamily="34" charset="-18"/>
                <a:ea typeface="Fira Sans OT" panose="020B0603050000020004" pitchFamily="34" charset="-18"/>
              </a:rPr>
              <a:t> a </a:t>
            </a:r>
            <a:r>
              <a:rPr lang="cs-CZ" sz="2200" b="1" dirty="0">
                <a:latin typeface="Fira Sans OT" panose="020B0603050000020004" pitchFamily="34" charset="-18"/>
                <a:ea typeface="Fira Sans OT" panose="020B0603050000020004" pitchFamily="34" charset="-18"/>
              </a:rPr>
              <a:t>#</a:t>
            </a:r>
            <a:r>
              <a:rPr lang="cs-CZ" sz="2200" b="1" dirty="0" err="1">
                <a:latin typeface="Fira Sans OT" panose="020B0603050000020004" pitchFamily="34" charset="-18"/>
                <a:ea typeface="Fira Sans OT" panose="020B0603050000020004" pitchFamily="34" charset="-18"/>
              </a:rPr>
              <a:t>fitcvut</a:t>
            </a:r>
            <a:endParaRPr lang="cs-CZ" sz="2200" b="1" dirty="0">
              <a:latin typeface="Fira Sans OT" panose="020B0603050000020004" pitchFamily="34" charset="-18"/>
              <a:ea typeface="Fira Sans OT" panose="020B0603050000020004" pitchFamily="34" charset="-18"/>
            </a:endParaRPr>
          </a:p>
          <a:p>
            <a:endParaRPr lang="cs-CZ" sz="2200" dirty="0">
              <a:latin typeface="Fira Sans OT" panose="020B0603050000020004" pitchFamily="34" charset="-18"/>
              <a:ea typeface="Fira Sans OT" panose="020B0603050000020004" pitchFamily="34" charset="-18"/>
            </a:endParaRPr>
          </a:p>
          <a:p>
            <a:r>
              <a:rPr lang="cs-CZ" sz="2200" dirty="0">
                <a:latin typeface="Fira Sans OT" panose="020B0603050000020004" pitchFamily="34" charset="-18"/>
                <a:ea typeface="Fira Sans OT" panose="020B0603050000020004" pitchFamily="34" charset="-1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01328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3800" y="188641"/>
            <a:ext cx="7772400" cy="864096"/>
          </a:xfrm>
        </p:spPr>
        <p:txBody>
          <a:bodyPr>
            <a:normAutofit/>
          </a:bodyPr>
          <a:lstStyle/>
          <a:p>
            <a:r>
              <a:rPr lang="cs-CZ" dirty="0">
                <a:latin typeface="Fira Sans OT" panose="020B0603050000020004" pitchFamily="34" charset="-18"/>
                <a:ea typeface="Fira Sans OT" panose="020B0603050000020004" pitchFamily="34" charset="-18"/>
              </a:rPr>
              <a:t>LAW FIT 2013 GDPR revize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0" y="116632"/>
            <a:ext cx="9180000" cy="0"/>
          </a:xfrm>
          <a:prstGeom prst="line">
            <a:avLst/>
          </a:prstGeom>
          <a:ln w="57150">
            <a:solidFill>
              <a:srgbClr val="2B8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0" y="1052736"/>
            <a:ext cx="9180000" cy="0"/>
          </a:xfrm>
          <a:prstGeom prst="line">
            <a:avLst/>
          </a:prstGeom>
          <a:ln w="57150">
            <a:solidFill>
              <a:srgbClr val="F6B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40" y="1221334"/>
            <a:ext cx="8453320" cy="56366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05" y="2152160"/>
            <a:ext cx="1719644" cy="17196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79" y="1625727"/>
            <a:ext cx="1939550" cy="187705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00" y="1905760"/>
            <a:ext cx="1719644" cy="171964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25727"/>
            <a:ext cx="1999676" cy="1999676"/>
          </a:xfrm>
          <a:prstGeom prst="rect">
            <a:avLst/>
          </a:prstGeom>
        </p:spPr>
      </p:pic>
      <p:cxnSp>
        <p:nvCxnSpPr>
          <p:cNvPr id="14" name="Přímá spojnice 13"/>
          <p:cNvCxnSpPr/>
          <p:nvPr/>
        </p:nvCxnSpPr>
        <p:spPr>
          <a:xfrm>
            <a:off x="1835696" y="4869160"/>
            <a:ext cx="587748" cy="720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3926881" y="5144386"/>
            <a:ext cx="587748" cy="720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38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3800" y="188641"/>
            <a:ext cx="7772400" cy="864096"/>
          </a:xfrm>
        </p:spPr>
        <p:txBody>
          <a:bodyPr>
            <a:normAutofit/>
          </a:bodyPr>
          <a:lstStyle/>
          <a:p>
            <a:r>
              <a:rPr lang="cs-CZ" dirty="0">
                <a:latin typeface="Fira Sans OT" panose="020B0603050000020004" pitchFamily="34" charset="-18"/>
                <a:ea typeface="Fira Sans OT" panose="020B0603050000020004" pitchFamily="34" charset="-18"/>
              </a:rPr>
              <a:t>Upeč… třeba zeď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0" y="116632"/>
            <a:ext cx="9180000" cy="0"/>
          </a:xfrm>
          <a:prstGeom prst="line">
            <a:avLst/>
          </a:prstGeom>
          <a:ln w="57150">
            <a:solidFill>
              <a:srgbClr val="2B8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0" y="1052736"/>
            <a:ext cx="9180000" cy="0"/>
          </a:xfrm>
          <a:prstGeom prst="line">
            <a:avLst/>
          </a:prstGeom>
          <a:ln w="57150">
            <a:solidFill>
              <a:srgbClr val="F6B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KontroverznÃ­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" y="1124745"/>
            <a:ext cx="9144000" cy="523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-108520" y="6429767"/>
            <a:ext cx="144016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000" dirty="0">
                <a:latin typeface="Fira Sans OT" panose="020B0603050000020004" pitchFamily="34" charset="-18"/>
                <a:ea typeface="Fira Sans OT" panose="020B0603050000020004" pitchFamily="34" charset="-18"/>
              </a:rPr>
              <a:t>Zdroj: ČT24</a:t>
            </a:r>
          </a:p>
        </p:txBody>
      </p:sp>
    </p:spTree>
    <p:extLst>
      <p:ext uri="{BB962C8B-B14F-4D97-AF65-F5344CB8AC3E}">
        <p14:creationId xmlns:p14="http://schemas.microsoft.com/office/powerpoint/2010/main" val="109867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3800" y="188641"/>
            <a:ext cx="7772400" cy="864096"/>
          </a:xfrm>
        </p:spPr>
        <p:txBody>
          <a:bodyPr>
            <a:normAutofit/>
          </a:bodyPr>
          <a:lstStyle/>
          <a:p>
            <a:r>
              <a:rPr lang="cs-CZ" dirty="0">
                <a:latin typeface="Fira Sans OT" panose="020B0603050000020004" pitchFamily="34" charset="-18"/>
                <a:ea typeface="Fira Sans OT" panose="020B0603050000020004" pitchFamily="34" charset="-18"/>
              </a:rPr>
              <a:t>Pan Miler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0" y="116632"/>
            <a:ext cx="9180000" cy="0"/>
          </a:xfrm>
          <a:prstGeom prst="line">
            <a:avLst/>
          </a:prstGeom>
          <a:ln w="57150">
            <a:solidFill>
              <a:srgbClr val="2B8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0" y="1052736"/>
            <a:ext cx="9180000" cy="0"/>
          </a:xfrm>
          <a:prstGeom prst="line">
            <a:avLst/>
          </a:prstGeom>
          <a:ln w="57150">
            <a:solidFill>
              <a:srgbClr val="F6B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www.irozhlas.cz/sites/default/files/styles/zpravy_fotogalerie_medium/public/images/02476386.jpeg?itok=5wJ-AtW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52" y="1124745"/>
            <a:ext cx="6916296" cy="530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-316192" y="6641977"/>
            <a:ext cx="2896088" cy="216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000" dirty="0">
                <a:latin typeface="Fira Sans OT" panose="020B0603050000020004" pitchFamily="34" charset="-18"/>
                <a:ea typeface="Fira Sans OT" panose="020B0603050000020004" pitchFamily="34" charset="-18"/>
              </a:rPr>
              <a:t>Foto: Zdeněk Miler, Jana </a:t>
            </a:r>
            <a:r>
              <a:rPr lang="cs-CZ" sz="1000" dirty="0" err="1">
                <a:latin typeface="Fira Sans OT" panose="020B0603050000020004" pitchFamily="34" charset="-18"/>
                <a:ea typeface="Fira Sans OT" panose="020B0603050000020004" pitchFamily="34" charset="-18"/>
              </a:rPr>
              <a:t>Káninská</a:t>
            </a:r>
            <a:endParaRPr lang="cs-CZ" sz="1000" dirty="0">
              <a:latin typeface="Fira Sans OT" panose="020B0603050000020004" pitchFamily="34" charset="-18"/>
              <a:ea typeface="Fira Sans OT" panose="020B06030500000200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2299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3800" y="188641"/>
            <a:ext cx="7772400" cy="864096"/>
          </a:xfrm>
        </p:spPr>
        <p:txBody>
          <a:bodyPr>
            <a:normAutofit/>
          </a:bodyPr>
          <a:lstStyle/>
          <a:p>
            <a:r>
              <a:rPr lang="cs-CZ" dirty="0">
                <a:latin typeface="Fira Sans OT" panose="020B0603050000020004" pitchFamily="34" charset="-18"/>
                <a:ea typeface="Fira Sans OT" panose="020B0603050000020004" pitchFamily="34" charset="-18"/>
              </a:rPr>
              <a:t>Technologie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0" y="116632"/>
            <a:ext cx="9180000" cy="0"/>
          </a:xfrm>
          <a:prstGeom prst="line">
            <a:avLst/>
          </a:prstGeom>
          <a:ln w="57150">
            <a:solidFill>
              <a:srgbClr val="2B8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0" y="1052736"/>
            <a:ext cx="9180000" cy="0"/>
          </a:xfrm>
          <a:prstGeom prst="line">
            <a:avLst/>
          </a:prstGeom>
          <a:ln w="57150">
            <a:solidFill>
              <a:srgbClr val="F6B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78725"/>
            <a:ext cx="8218912" cy="547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2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3800" y="188641"/>
            <a:ext cx="7772400" cy="864096"/>
          </a:xfrm>
        </p:spPr>
        <p:txBody>
          <a:bodyPr>
            <a:normAutofit/>
          </a:bodyPr>
          <a:lstStyle/>
          <a:p>
            <a:r>
              <a:rPr lang="cs-CZ" dirty="0">
                <a:latin typeface="Fira Sans OT" panose="020B0603050000020004" pitchFamily="34" charset="-18"/>
                <a:ea typeface="Fira Sans OT" panose="020B0603050000020004" pitchFamily="34" charset="-18"/>
              </a:rPr>
              <a:t>Copyright vs. </a:t>
            </a:r>
            <a:r>
              <a:rPr lang="cs-CZ" dirty="0" err="1">
                <a:latin typeface="Fira Sans OT" panose="020B0603050000020004" pitchFamily="34" charset="-18"/>
                <a:ea typeface="Fira Sans OT" panose="020B0603050000020004" pitchFamily="34" charset="-18"/>
              </a:rPr>
              <a:t>sharing</a:t>
            </a:r>
            <a:endParaRPr lang="cs-CZ" dirty="0">
              <a:latin typeface="Fira Sans OT" panose="020B0603050000020004" pitchFamily="34" charset="-18"/>
              <a:ea typeface="Fira Sans OT" panose="020B0603050000020004" pitchFamily="34" charset="-18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0" y="116632"/>
            <a:ext cx="9180000" cy="0"/>
          </a:xfrm>
          <a:prstGeom prst="line">
            <a:avLst/>
          </a:prstGeom>
          <a:ln w="57150">
            <a:solidFill>
              <a:srgbClr val="2B8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0" y="1052736"/>
            <a:ext cx="9180000" cy="0"/>
          </a:xfrm>
          <a:prstGeom prst="line">
            <a:avLst/>
          </a:prstGeom>
          <a:ln w="57150">
            <a:solidFill>
              <a:srgbClr val="F6B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232"/>
            <a:ext cx="9144000" cy="593883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" y="1124745"/>
            <a:ext cx="5733255" cy="57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2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3800" y="188641"/>
            <a:ext cx="7772400" cy="864096"/>
          </a:xfrm>
        </p:spPr>
        <p:txBody>
          <a:bodyPr>
            <a:normAutofit/>
          </a:bodyPr>
          <a:lstStyle/>
          <a:p>
            <a:r>
              <a:rPr lang="cs-CZ" dirty="0">
                <a:latin typeface="Fira Sans OT" panose="020B0603050000020004" pitchFamily="34" charset="-18"/>
                <a:ea typeface="Fira Sans OT" panose="020B0603050000020004" pitchFamily="34" charset="-18"/>
              </a:rPr>
              <a:t>Technologická změna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0" y="116632"/>
            <a:ext cx="9180000" cy="0"/>
          </a:xfrm>
          <a:prstGeom prst="line">
            <a:avLst/>
          </a:prstGeom>
          <a:ln w="57150">
            <a:solidFill>
              <a:srgbClr val="2B8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0" y="1052736"/>
            <a:ext cx="9180000" cy="0"/>
          </a:xfrm>
          <a:prstGeom prst="line">
            <a:avLst/>
          </a:prstGeom>
          <a:ln w="57150">
            <a:solidFill>
              <a:srgbClr val="F6B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VÃ½sledek obrÃ¡zku pro rapidsh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20" y="1604173"/>
            <a:ext cx="3164359" cy="228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Ã½sledek obrÃ¡zku pro nap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38" y="4437112"/>
            <a:ext cx="7206121" cy="225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77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3800" y="188641"/>
            <a:ext cx="7772400" cy="864096"/>
          </a:xfrm>
        </p:spPr>
        <p:txBody>
          <a:bodyPr>
            <a:normAutofit/>
          </a:bodyPr>
          <a:lstStyle/>
          <a:p>
            <a:r>
              <a:rPr lang="cs-CZ" dirty="0">
                <a:latin typeface="Fira Sans OT" panose="020B0603050000020004" pitchFamily="34" charset="-18"/>
                <a:ea typeface="Fira Sans OT" panose="020B0603050000020004" pitchFamily="34" charset="-18"/>
              </a:rPr>
              <a:t>Technologická změna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0" y="116632"/>
            <a:ext cx="9180000" cy="0"/>
          </a:xfrm>
          <a:prstGeom prst="line">
            <a:avLst/>
          </a:prstGeom>
          <a:ln w="57150">
            <a:solidFill>
              <a:srgbClr val="2B8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0" y="1052736"/>
            <a:ext cx="9180000" cy="0"/>
          </a:xfrm>
          <a:prstGeom prst="line">
            <a:avLst/>
          </a:prstGeom>
          <a:ln w="57150">
            <a:solidFill>
              <a:srgbClr val="F6B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VÃ½sledek obrÃ¡zku pro netflix fou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94110"/>
            <a:ext cx="7285184" cy="546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7791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188</Words>
  <Application>Microsoft Office PowerPoint</Application>
  <PresentationFormat>Předvádění na obrazovce (4:3)</PresentationFormat>
  <Paragraphs>60</Paragraphs>
  <Slides>23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Calibri</vt:lpstr>
      <vt:lpstr>Fira Sans OT</vt:lpstr>
      <vt:lpstr>Arial</vt:lpstr>
      <vt:lpstr>Motiv systému Office</vt:lpstr>
      <vt:lpstr>LAWFIT 2018</vt:lpstr>
      <vt:lpstr>LAW FIT 2013</vt:lpstr>
      <vt:lpstr>LAW FIT 2013 GDPR revize</vt:lpstr>
      <vt:lpstr>Upeč… třeba zeď</vt:lpstr>
      <vt:lpstr>Pan Miler</vt:lpstr>
      <vt:lpstr>Technologie</vt:lpstr>
      <vt:lpstr>Copyright vs. sharing</vt:lpstr>
      <vt:lpstr>Technologická změna</vt:lpstr>
      <vt:lpstr>Technologická změna</vt:lpstr>
      <vt:lpstr>Technologická změna</vt:lpstr>
      <vt:lpstr>Budoucnost?</vt:lpstr>
      <vt:lpstr>Budoucnost</vt:lpstr>
      <vt:lpstr>Beatles?</vt:lpstr>
      <vt:lpstr>Ondřej Materna</vt:lpstr>
      <vt:lpstr>?</vt:lpstr>
      <vt:lpstr>Prezentace aplikace PowerPoint</vt:lpstr>
      <vt:lpstr>IT a právo</vt:lpstr>
      <vt:lpstr>Poděkování</vt:lpstr>
      <vt:lpstr>Partneři</vt:lpstr>
      <vt:lpstr>Partneři</vt:lpstr>
      <vt:lpstr>Mediální partneři</vt:lpstr>
      <vt:lpstr>Součást</vt:lpstr>
      <vt:lpstr>LAWFIT 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konference</dc:title>
  <dc:creator>Jonas Jandak</dc:creator>
  <cp:lastModifiedBy>Milan Kurka</cp:lastModifiedBy>
  <cp:revision>53</cp:revision>
  <dcterms:created xsi:type="dcterms:W3CDTF">2016-05-20T20:44:39Z</dcterms:created>
  <dcterms:modified xsi:type="dcterms:W3CDTF">2018-05-21T07:31:18Z</dcterms:modified>
</cp:coreProperties>
</file>