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6" r:id="rId5"/>
    <p:sldId id="283" r:id="rId6"/>
    <p:sldId id="281" r:id="rId7"/>
    <p:sldId id="277" r:id="rId8"/>
    <p:sldId id="278" r:id="rId9"/>
    <p:sldId id="282" r:id="rId10"/>
    <p:sldId id="284" r:id="rId11"/>
    <p:sldId id="285" r:id="rId12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ADD"/>
    <a:srgbClr val="A3C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72" d="100"/>
          <a:sy n="72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21.05.2018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vlastní duševní výtvor autora (SDEU), který je odrazem jeho osobnosti  x statistická jedinečnost</a:t>
            </a:r>
          </a:p>
          <a:p>
            <a:endParaRPr lang="cs-CZ" dirty="0"/>
          </a:p>
          <a:p>
            <a:r>
              <a:rPr lang="cs-CZ" dirty="0"/>
              <a:t>Hypnóza – spánek – drogy ?</a:t>
            </a:r>
          </a:p>
          <a:p>
            <a:endParaRPr lang="cs-CZ" dirty="0"/>
          </a:p>
          <a:p>
            <a:r>
              <a:rPr lang="cs-CZ" dirty="0"/>
              <a:t>Je to tvůrčí činnost?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vlastní duševní výtvor autora (SDEU), který je odrazem jeho osobnosti  x statistická jedinečnost</a:t>
            </a:r>
          </a:p>
          <a:p>
            <a:endParaRPr lang="cs-CZ" dirty="0"/>
          </a:p>
          <a:p>
            <a:r>
              <a:rPr lang="cs-CZ" dirty="0"/>
              <a:t>Hypnóza – spánek – drogy ?</a:t>
            </a:r>
          </a:p>
          <a:p>
            <a:endParaRPr lang="cs-CZ" dirty="0"/>
          </a:p>
          <a:p>
            <a:r>
              <a:rPr lang="cs-CZ" dirty="0"/>
              <a:t>Je to tvůrčí činnost?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70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12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Myšlenka, matematický graf, funkce, ani algoritmus nejsou chráněny AP</a:t>
            </a:r>
          </a:p>
          <a:p>
            <a:endParaRPr lang="cs-CZ" dirty="0"/>
          </a:p>
          <a:p>
            <a:r>
              <a:rPr lang="cs-CZ" dirty="0"/>
              <a:t>barevnost, počet linií, formát se stanoví předem</a:t>
            </a:r>
          </a:p>
          <a:p>
            <a:r>
              <a:rPr lang="cs-CZ" dirty="0"/>
              <a:t>Generování náhodných čísel počítačem</a:t>
            </a:r>
          </a:p>
          <a:p>
            <a:r>
              <a:rPr lang="cs-CZ" dirty="0"/>
              <a:t>Počítač tak určí barvu, délku, směr a velikost jednotlivých linií</a:t>
            </a:r>
          </a:p>
          <a:p>
            <a:endParaRPr lang="cs-CZ" dirty="0"/>
          </a:p>
          <a:p>
            <a:r>
              <a:rPr lang="cs-CZ" dirty="0"/>
              <a:t>Ale – autor to namaluje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2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Rekonstrukce animace ze 70. let Vznik linie</a:t>
            </a:r>
          </a:p>
          <a:p>
            <a:r>
              <a:rPr lang="cs-CZ" dirty="0"/>
              <a:t>Animace bioport.cz, hudba Emil Viklický.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08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21.05.2018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Dm6PCI4Kj0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653CEFB-A979-492A-A250-76F04A8EDF07}"/>
              </a:ext>
            </a:extLst>
          </p:cNvPr>
          <p:cNvSpPr txBox="1">
            <a:spLocks/>
          </p:cNvSpPr>
          <p:nvPr/>
        </p:nvSpPr>
        <p:spPr>
          <a:xfrm>
            <a:off x="5446340" y="0"/>
            <a:ext cx="7008574" cy="3298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Corbel" panose="020B0503020204020204" pitchFamily="34" charset="0"/>
              </a:rPr>
              <a:t>Autorské právo</a:t>
            </a:r>
            <a:br>
              <a:rPr lang="cs-CZ" dirty="0">
                <a:latin typeface="Corbel" panose="020B0503020204020204" pitchFamily="34" charset="0"/>
              </a:rPr>
            </a:br>
            <a:r>
              <a:rPr lang="cs-CZ" dirty="0">
                <a:latin typeface="Corbel" panose="020B0503020204020204" pitchFamily="34" charset="0"/>
              </a:rPr>
              <a:t>a umělá inteligence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B6AFC2-58CF-428E-B8F0-0F3A29509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55458" cy="6858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5B9716A0-F0A2-41E4-9B6C-2AA4ADF9749F}"/>
              </a:ext>
            </a:extLst>
          </p:cNvPr>
          <p:cNvSpPr txBox="1">
            <a:spLocks/>
          </p:cNvSpPr>
          <p:nvPr/>
        </p:nvSpPr>
        <p:spPr>
          <a:xfrm>
            <a:off x="5446340" y="3298825"/>
            <a:ext cx="7008574" cy="1244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i="1" dirty="0">
                <a:latin typeface="Corbel" panose="020B0503020204020204" pitchFamily="34" charset="0"/>
              </a:rPr>
              <a:t>Rudolf Leška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6A2361F-9F42-4FB7-82F9-5709991A22CB}"/>
              </a:ext>
            </a:extLst>
          </p:cNvPr>
          <p:cNvSpPr/>
          <p:nvPr/>
        </p:nvSpPr>
        <p:spPr>
          <a:xfrm>
            <a:off x="5446340" y="6135985"/>
            <a:ext cx="638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orbel" panose="020B0503020204020204" pitchFamily="34" charset="0"/>
                <a:sym typeface="Symbol" panose="05050102010706020507" pitchFamily="18" charset="2"/>
              </a:rPr>
              <a:t>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dirty="0" err="1">
                <a:latin typeface="Corbel" panose="020B0503020204020204" pitchFamily="34" charset="0"/>
              </a:rPr>
              <a:t>Naruto</a:t>
            </a:r>
            <a:r>
              <a:rPr lang="cs-CZ" dirty="0">
                <a:latin typeface="Corbel" panose="020B0503020204020204" pitchFamily="34" charset="0"/>
              </a:rPr>
              <a:t> v </a:t>
            </a:r>
            <a:r>
              <a:rPr lang="cs-CZ" dirty="0" err="1">
                <a:latin typeface="Corbel" panose="020B0503020204020204" pitchFamily="34" charset="0"/>
              </a:rPr>
              <a:t>Slater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en-US" dirty="0">
                <a:latin typeface="Corbel" panose="020B0503020204020204" pitchFamily="34" charset="0"/>
              </a:rPr>
              <a:t>No. 16-15469 (9th Cir. 2018)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latin typeface="Corbel" panose="020B0503020204020204" pitchFamily="34" charset="0"/>
              </a:rPr>
              <a:t>Záměrnost, uvědomělost, </a:t>
            </a:r>
            <a:r>
              <a:rPr lang="cs-CZ" dirty="0" err="1">
                <a:latin typeface="Corbel" panose="020B0503020204020204" pitchFamily="34" charset="0"/>
              </a:rPr>
              <a:t>aleatorika</a:t>
            </a:r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748741A-C38B-42FD-9399-195227CD0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1628800"/>
            <a:ext cx="6629830" cy="4470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1F0660-0D45-4A4F-89C6-16D2853937D8}"/>
              </a:ext>
            </a:extLst>
          </p:cNvPr>
          <p:cNvSpPr txBox="1"/>
          <p:nvPr/>
        </p:nvSpPr>
        <p:spPr>
          <a:xfrm>
            <a:off x="1117308" y="6165304"/>
            <a:ext cx="994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orbel" panose="020B0503020204020204" pitchFamily="34" charset="0"/>
              </a:rPr>
              <a:t>Matt </a:t>
            </a:r>
            <a:r>
              <a:rPr lang="en-US" sz="1400" i="1" dirty="0" err="1">
                <a:latin typeface="Corbel" panose="020B0503020204020204" pitchFamily="34" charset="0"/>
              </a:rPr>
              <a:t>Mullican</a:t>
            </a:r>
            <a:r>
              <a:rPr lang="en-US" sz="1400" i="1" dirty="0">
                <a:latin typeface="Corbel" panose="020B0503020204020204" pitchFamily="34" charset="0"/>
              </a:rPr>
              <a:t>. Performance: Under Hypnosis. The Kitchen, New York, 1982. © Paula Court</a:t>
            </a:r>
            <a:endParaRPr lang="cs-CZ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DE183-9ECC-4CF6-8AF5-C114A2C8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1268760"/>
            <a:ext cx="5040560" cy="80885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Corbel" panose="020B0503020204020204" pitchFamily="34" charset="0"/>
              </a:rPr>
              <a:t>Dílo vytvořené za pomoci počítače (počítač jako nástroj)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A8E0AE3-D117-4A28-A986-1140868CE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476672"/>
            <a:ext cx="6055806" cy="6096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3244C08-7A40-4866-BC3E-311FB8EEBFD9}"/>
              </a:ext>
            </a:extLst>
          </p:cNvPr>
          <p:cNvSpPr txBox="1"/>
          <p:nvPr/>
        </p:nvSpPr>
        <p:spPr>
          <a:xfrm>
            <a:off x="405780" y="59492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err="1">
                <a:latin typeface="Corbel" panose="020B0503020204020204" pitchFamily="34" charset="0"/>
              </a:rPr>
              <a:t>Evgeny</a:t>
            </a:r>
            <a:r>
              <a:rPr lang="cs-CZ" sz="1400" i="1" dirty="0">
                <a:latin typeface="Corbel" panose="020B0503020204020204" pitchFamily="34" charset="0"/>
              </a:rPr>
              <a:t> </a:t>
            </a:r>
            <a:r>
              <a:rPr lang="cs-CZ" sz="1400" i="1" dirty="0" err="1">
                <a:latin typeface="Corbel" panose="020B0503020204020204" pitchFamily="34" charset="0"/>
              </a:rPr>
              <a:t>Parfenov</a:t>
            </a:r>
            <a:r>
              <a:rPr lang="cs-CZ" sz="1400" i="1" dirty="0">
                <a:latin typeface="Corbel" panose="020B0503020204020204" pitchFamily="34" charset="0"/>
              </a:rPr>
              <a:t>: Lion.</a:t>
            </a:r>
          </a:p>
          <a:p>
            <a:r>
              <a:rPr lang="cs-CZ" sz="1400" i="1" dirty="0" err="1">
                <a:latin typeface="Corbel" panose="020B0503020204020204" pitchFamily="34" charset="0"/>
              </a:rPr>
              <a:t>www.behance.net</a:t>
            </a:r>
            <a:r>
              <a:rPr lang="cs-CZ" sz="1400" i="1" dirty="0">
                <a:latin typeface="Corbel" panose="020B0503020204020204" pitchFamily="34" charset="0"/>
              </a:rPr>
              <a:t>/</a:t>
            </a:r>
            <a:r>
              <a:rPr lang="cs-CZ" sz="1400" i="1" dirty="0" err="1">
                <a:latin typeface="Corbel" panose="020B0503020204020204" pitchFamily="34" charset="0"/>
              </a:rPr>
              <a:t>evgenyparfenov</a:t>
            </a:r>
            <a:endParaRPr lang="cs-CZ" sz="1400" i="1" dirty="0">
              <a:latin typeface="Corbel" panose="020B0503020204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056318-3BD2-466B-B4BA-4E9347C879B2}"/>
              </a:ext>
            </a:extLst>
          </p:cNvPr>
          <p:cNvSpPr txBox="1"/>
          <p:nvPr/>
        </p:nvSpPr>
        <p:spPr>
          <a:xfrm>
            <a:off x="383163" y="230528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rbel" panose="020B0503020204020204" pitchFamily="34" charset="0"/>
              </a:rPr>
              <a:t>UK </a:t>
            </a:r>
            <a:r>
              <a:rPr lang="en-US" dirty="0">
                <a:latin typeface="Corbel" panose="020B0503020204020204" pitchFamily="34" charset="0"/>
              </a:rPr>
              <a:t>Copyright, Designs and Patents Act 1988</a:t>
            </a:r>
            <a:r>
              <a:rPr lang="cs-CZ" dirty="0">
                <a:latin typeface="Corbel" panose="020B0503020204020204" pitchFamily="34" charset="0"/>
              </a:rPr>
              <a:t>:</a:t>
            </a:r>
          </a:p>
          <a:p>
            <a:pPr algn="just"/>
            <a:r>
              <a:rPr lang="en-US" i="1" dirty="0">
                <a:latin typeface="Corbel" panose="020B0503020204020204" pitchFamily="34" charset="0"/>
              </a:rPr>
              <a:t>In the case of a literary, dramatic, musical or artistic work which is computer-generated, the author shall be taken to be the person by whom the arrangements necessary for the creation of the work are undertaken.</a:t>
            </a:r>
            <a:endParaRPr lang="cs-CZ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59" y="76200"/>
            <a:ext cx="3672409" cy="2056656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latin typeface="Corbel" panose="020B0503020204020204" pitchFamily="34" charset="0"/>
              </a:rPr>
              <a:t>Matematická funkce jako dílo?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F8843E7-3C0B-4B08-9DC0-857E1B732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0"/>
            <a:ext cx="6886501" cy="689338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3A2760-BEF9-42D5-A22D-EA883FFB0DFD}"/>
              </a:ext>
            </a:extLst>
          </p:cNvPr>
          <p:cNvSpPr txBox="1"/>
          <p:nvPr/>
        </p:nvSpPr>
        <p:spPr>
          <a:xfrm>
            <a:off x="1341884" y="573325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>
                <a:latin typeface="Corbel" panose="020B0503020204020204" pitchFamily="34" charset="0"/>
              </a:rPr>
              <a:t>Zdeněk Sýkora: Linie č. 24. Poslední soud (1983-1984). 300 x 300 cm, olej na plátně.</a:t>
            </a:r>
          </a:p>
          <a:p>
            <a:pPr algn="just"/>
            <a:r>
              <a:rPr lang="cs-CZ" sz="1400" i="1" dirty="0">
                <a:latin typeface="Corbel" panose="020B0503020204020204" pitchFamily="34" charset="0"/>
              </a:rPr>
              <a:t>Centre </a:t>
            </a:r>
            <a:r>
              <a:rPr lang="cs-CZ" sz="1400" i="1" dirty="0" err="1">
                <a:latin typeface="Corbel" panose="020B0503020204020204" pitchFamily="34" charset="0"/>
              </a:rPr>
              <a:t>Pompidou</a:t>
            </a:r>
            <a:r>
              <a:rPr lang="cs-CZ" sz="1400" i="1" dirty="0">
                <a:latin typeface="Corbel" panose="020B0503020204020204" pitchFamily="34" charset="0"/>
              </a:rPr>
              <a:t>.</a:t>
            </a:r>
          </a:p>
          <a:p>
            <a:r>
              <a:rPr lang="cs-CZ" sz="1400" i="1" dirty="0">
                <a:latin typeface="Corbel" panose="020B0503020204020204" pitchFamily="34" charset="0"/>
              </a:rPr>
              <a:t>Foto: archiv Zdeňka a Lenky Sýkorových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édium 7">
            <a:hlinkClick r:id="" action="ppaction://media"/>
            <a:extLst>
              <a:ext uri="{FF2B5EF4-FFF2-40B4-BE49-F238E27FC236}">
                <a16:creationId xmlns:a16="http://schemas.microsoft.com/office/drawing/2014/main" id="{94F49745-965E-4F17-9BBD-EB3F5AB386D0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EDE73-2CF2-4921-BE64-5F4F7162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>
                <a:latin typeface="Corbel" panose="020B0503020204020204" pitchFamily="34" charset="0"/>
              </a:rPr>
              <a:t>Autorství?</a:t>
            </a:r>
            <a:r>
              <a:rPr lang="cs-CZ" sz="3600" dirty="0">
                <a:latin typeface="Corbel" panose="020B0503020204020204" pitchFamily="34" charset="0"/>
              </a:rPr>
              <a:t> </a:t>
            </a:r>
            <a:r>
              <a:rPr lang="cs-CZ" sz="3600" dirty="0" err="1">
                <a:latin typeface="Corbel" panose="020B0503020204020204" pitchFamily="34" charset="0"/>
              </a:rPr>
              <a:t>Acohs</a:t>
            </a:r>
            <a:r>
              <a:rPr lang="cs-CZ" sz="3600" dirty="0">
                <a:latin typeface="Corbel" panose="020B0503020204020204" pitchFamily="34" charset="0"/>
              </a:rPr>
              <a:t> </a:t>
            </a:r>
            <a:r>
              <a:rPr lang="cs-CZ" sz="3600" dirty="0" err="1">
                <a:latin typeface="Corbel" panose="020B0503020204020204" pitchFamily="34" charset="0"/>
              </a:rPr>
              <a:t>Pty</a:t>
            </a:r>
            <a:r>
              <a:rPr lang="cs-CZ" sz="3600" dirty="0">
                <a:latin typeface="Corbel" panose="020B0503020204020204" pitchFamily="34" charset="0"/>
              </a:rPr>
              <a:t> Ltd v </a:t>
            </a:r>
            <a:r>
              <a:rPr lang="cs-CZ" sz="3600" dirty="0" err="1">
                <a:latin typeface="Corbel" panose="020B0503020204020204" pitchFamily="34" charset="0"/>
              </a:rPr>
              <a:t>Ucorp</a:t>
            </a:r>
            <a:r>
              <a:rPr lang="cs-CZ" sz="3600" dirty="0">
                <a:latin typeface="Corbel" panose="020B0503020204020204" pitchFamily="34" charset="0"/>
              </a:rPr>
              <a:t> </a:t>
            </a:r>
            <a:r>
              <a:rPr lang="cs-CZ" sz="3600" dirty="0" err="1">
                <a:latin typeface="Corbel" panose="020B0503020204020204" pitchFamily="34" charset="0"/>
              </a:rPr>
              <a:t>Pty</a:t>
            </a:r>
            <a:r>
              <a:rPr lang="cs-CZ" sz="3600" dirty="0">
                <a:latin typeface="Corbel" panose="020B0503020204020204" pitchFamily="34" charset="0"/>
              </a:rPr>
              <a:t> Ltd </a:t>
            </a:r>
            <a:br>
              <a:rPr lang="cs-CZ" sz="3600" dirty="0">
                <a:latin typeface="Corbel" panose="020B0503020204020204" pitchFamily="34" charset="0"/>
              </a:rPr>
            </a:br>
            <a:r>
              <a:rPr lang="cs-CZ" sz="3600" dirty="0">
                <a:latin typeface="Corbel" panose="020B0503020204020204" pitchFamily="34" charset="0"/>
              </a:rPr>
              <a:t>[2012] FCAFC 16 (2 March 2012)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C7D3CD6-2676-4980-9946-D984DE41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Acoh</a:t>
            </a:r>
            <a:r>
              <a:rPr lang="cs-CZ" dirty="0"/>
              <a:t> vlastnil databázi, z níž bylo možné automatizovaně sestavit (v proprietárním systému </a:t>
            </a:r>
            <a:r>
              <a:rPr lang="cs-CZ" dirty="0" err="1"/>
              <a:t>Acoh</a:t>
            </a:r>
            <a:r>
              <a:rPr lang="cs-CZ" dirty="0"/>
              <a:t>) předpisy vyžadovaný bezpečnostní list obsahující informace o nebezpečných vlastnostech chemických látek a výrobků</a:t>
            </a:r>
          </a:p>
          <a:p>
            <a:pPr algn="just"/>
            <a:r>
              <a:rPr lang="cs-CZ" dirty="0" err="1"/>
              <a:t>Ucorp</a:t>
            </a:r>
            <a:r>
              <a:rPr lang="cs-CZ" dirty="0"/>
              <a:t> poskytoval také klientům tyto bezpečnostní listy - byl žalován pro kopírování bezpečnostních listů </a:t>
            </a:r>
            <a:r>
              <a:rPr lang="cs-CZ" dirty="0" err="1"/>
              <a:t>Acoh</a:t>
            </a:r>
            <a:endParaRPr lang="cs-CZ" dirty="0"/>
          </a:p>
          <a:p>
            <a:pPr algn="just"/>
            <a:r>
              <a:rPr lang="cs-CZ" dirty="0"/>
              <a:t>Žaloba zamítnuta – zdrojový kód je chráněn, ale ne „literární dílo“, které bylo vytvořeno strojově počítačem </a:t>
            </a:r>
          </a:p>
          <a:p>
            <a:r>
              <a:rPr lang="cs-CZ" dirty="0"/>
              <a:t>Co právo pořizovatele databáze v EU?</a:t>
            </a:r>
          </a:p>
        </p:txBody>
      </p:sp>
    </p:spTree>
    <p:extLst>
      <p:ext uri="{BB962C8B-B14F-4D97-AF65-F5344CB8AC3E}">
        <p14:creationId xmlns:p14="http://schemas.microsoft.com/office/powerpoint/2010/main" val="31861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EDE73-2CF2-4921-BE64-5F4F7162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orbel" panose="020B0503020204020204" pitchFamily="34" charset="0"/>
              </a:rPr>
              <a:t>Počítačem autonomně generované výtvory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C7D3CD6-2676-4980-9946-D984DE41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AI jako autor?</a:t>
            </a:r>
          </a:p>
          <a:p>
            <a:pPr lvl="1" algn="just"/>
            <a:r>
              <a:rPr lang="cs-CZ" dirty="0"/>
              <a:t>Ale – může se stát součástí chráněného vyjádření</a:t>
            </a:r>
          </a:p>
          <a:p>
            <a:pPr lvl="1" algn="just"/>
            <a:r>
              <a:rPr lang="cs-CZ" dirty="0"/>
              <a:t>Musí být majitel AI povinen zveřejnit skutečnost „autorství“ (klamavost?)</a:t>
            </a:r>
          </a:p>
          <a:p>
            <a:pPr lvl="1" algn="just"/>
            <a:r>
              <a:rPr lang="cs-CZ" dirty="0"/>
              <a:t>potřebujeme AP pro AI díla, abychom zachovali poptávku po autorské tvorbě? zachování umělé vzácnosti? bude mít developer motivaci investovat do technologie?</a:t>
            </a:r>
          </a:p>
          <a:p>
            <a:pPr algn="just"/>
            <a:r>
              <a:rPr lang="cs-CZ" dirty="0"/>
              <a:t>AI jako výkonný umělec?</a:t>
            </a:r>
          </a:p>
          <a:p>
            <a:pPr algn="just"/>
            <a:r>
              <a:rPr lang="cs-CZ" dirty="0"/>
              <a:t>Kdo vlastní práva k zvukovému a zvukově obrazovému záznamu vytvořenému AI?</a:t>
            </a:r>
          </a:p>
          <a:p>
            <a:pPr lvl="1" algn="just"/>
            <a:r>
              <a:rPr lang="cs-CZ" dirty="0"/>
              <a:t>fyzická nebo právnická osoba, která </a:t>
            </a:r>
            <a:r>
              <a:rPr lang="cs-CZ" i="1" u="sng" dirty="0"/>
              <a:t>na svou odpovědnost </a:t>
            </a:r>
            <a:r>
              <a:rPr lang="cs-CZ" dirty="0"/>
              <a:t>poprvé zaznamená zvuky výkonu výkonného umělce či jiné zvuky, nebo jejich vyjádření, nebo pro kterou tak z jejího podnětu učiní jiná osoba.</a:t>
            </a:r>
          </a:p>
          <a:p>
            <a:pPr algn="just"/>
            <a:r>
              <a:rPr lang="cs-CZ" dirty="0"/>
              <a:t>Zvláštní právo k databázi, jehož nositelem je fyzická nebo právnická osoba, která </a:t>
            </a:r>
            <a:r>
              <a:rPr lang="cs-CZ" i="1" u="sng" dirty="0"/>
              <a:t>na svou odpovědnost</a:t>
            </a:r>
            <a:r>
              <a:rPr lang="cs-CZ" i="1" dirty="0"/>
              <a:t> </a:t>
            </a:r>
            <a:r>
              <a:rPr lang="cs-CZ" dirty="0"/>
              <a:t>pořídí databázi, nebo pro kterou tak z jejího podnětu učiní jiná osoba.</a:t>
            </a:r>
          </a:p>
        </p:txBody>
      </p:sp>
    </p:spTree>
    <p:extLst>
      <p:ext uri="{BB962C8B-B14F-4D97-AF65-F5344CB8AC3E}">
        <p14:creationId xmlns:p14="http://schemas.microsoft.com/office/powerpoint/2010/main" val="40718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EDE73-2CF2-4921-BE64-5F4F7162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6443"/>
            <a:ext cx="10157354" cy="139700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orbel" panose="020B0503020204020204" pitchFamily="34" charset="0"/>
              </a:rPr>
              <a:t>Učí se umělá inteligence na dílech autorů zadarmo?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C7D3CD6-2676-4980-9946-D984DE41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Pořizování rozmnoženin chráněných autorských děl v procesu „učení se“ není pokryto žádnou ze stávajících výjimek v AZ</a:t>
            </a:r>
          </a:p>
          <a:p>
            <a:pPr algn="just"/>
            <a:r>
              <a:rPr lang="cs-CZ" dirty="0"/>
              <a:t>Vytváření rozsáhlých databází z autorského fondu lidstva</a:t>
            </a:r>
          </a:p>
          <a:p>
            <a:pPr algn="just"/>
            <a:r>
              <a:rPr lang="cs-CZ" dirty="0"/>
              <a:t>Problém překladů</a:t>
            </a:r>
          </a:p>
          <a:p>
            <a:pPr algn="just"/>
            <a:r>
              <a:rPr lang="cs-CZ" dirty="0"/>
              <a:t>Je legislativní řešení nutné? Např. zvláštní právo na odměnu místo výhradního majetkového práva?</a:t>
            </a:r>
          </a:p>
        </p:txBody>
      </p:sp>
    </p:spTree>
    <p:extLst>
      <p:ext uri="{BB962C8B-B14F-4D97-AF65-F5344CB8AC3E}">
        <p14:creationId xmlns:p14="http://schemas.microsoft.com/office/powerpoint/2010/main" val="3378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534</Words>
  <Application>Microsoft Office PowerPoint</Application>
  <PresentationFormat>Vlastní</PresentationFormat>
  <Paragraphs>57</Paragraphs>
  <Slides>8</Slides>
  <Notes>5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Corbel</vt:lpstr>
      <vt:lpstr>Symbol</vt:lpstr>
      <vt:lpstr>Knihy 16:9</vt:lpstr>
      <vt:lpstr>Prezentace aplikace PowerPoint</vt:lpstr>
      <vt:lpstr>Záměrnost, uvědomělost, aleatorika</vt:lpstr>
      <vt:lpstr>Dílo vytvořené za pomoci počítače (počítač jako nástroj)</vt:lpstr>
      <vt:lpstr>Matematická funkce jako dílo?</vt:lpstr>
      <vt:lpstr>Prezentace aplikace PowerPoint</vt:lpstr>
      <vt:lpstr>Autorství? Acohs Pty Ltd v Ucorp Pty Ltd  [2012] FCAFC 16 (2 March 2012)</vt:lpstr>
      <vt:lpstr>Počítačem autonomně generované výtvory</vt:lpstr>
      <vt:lpstr>Učí se umělá inteligence na dílech autorů zadarmo?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2018-05-20T16:26:18Z</dcterms:created>
  <dcterms:modified xsi:type="dcterms:W3CDTF">2018-05-21T07:01:37Z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