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9" r:id="rId3"/>
    <p:sldId id="325" r:id="rId4"/>
    <p:sldId id="327" r:id="rId5"/>
    <p:sldId id="328" r:id="rId6"/>
    <p:sldId id="330" r:id="rId7"/>
    <p:sldId id="326" r:id="rId8"/>
  </p:sldIdLst>
  <p:sldSz cx="10691813" cy="75596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27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Shape 531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Shape 531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7166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Shape 531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9447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Shape 531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7438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1431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>
  <p:cSld name="Úvodní sníme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59812" y="972000"/>
            <a:ext cx="67680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359998" y="612000"/>
            <a:ext cx="67680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3"/>
          </p:nvPr>
        </p:nvSpPr>
        <p:spPr>
          <a:xfrm>
            <a:off x="360000" y="1980000"/>
            <a:ext cx="9971999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None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Font typeface="Arial"/>
              <a:buNone/>
              <a:defRPr sz="176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359999" y="3600000"/>
            <a:ext cx="9972000" cy="35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>
  <p:cSld name="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60362" y="1980000"/>
            <a:ext cx="9972000" cy="50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59812" y="359674"/>
            <a:ext cx="67680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360000" y="1508400"/>
            <a:ext cx="9972000" cy="0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1" name="Shape 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10000" y="360000"/>
            <a:ext cx="2322581" cy="84429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59043" y="359999"/>
            <a:ext cx="5112000" cy="935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9251418" y="7200000"/>
            <a:ext cx="108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359812" y="7200000"/>
            <a:ext cx="108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59812" y="1979999"/>
            <a:ext cx="9971606" cy="50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59812" y="359674"/>
            <a:ext cx="9972001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Dadaismu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subTitle" idx="3"/>
          </p:nvPr>
        </p:nvSpPr>
        <p:spPr>
          <a:xfrm>
            <a:off x="360000" y="1980000"/>
            <a:ext cx="99720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Konference LAWFIT</a:t>
            </a: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360000" y="2657800"/>
            <a:ext cx="9972000" cy="2537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</a:pPr>
            <a:r>
              <a:rPr lang="cs-CZ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Umělá inteligence </a:t>
            </a:r>
            <a:br>
              <a:rPr lang="cs-CZ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autorské právo </a:t>
            </a:r>
            <a:br>
              <a:rPr lang="cs-CZ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 pohledu práva </a:t>
            </a:r>
            <a:br>
              <a:rPr lang="cs-CZ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 svobodu projevu</a:t>
            </a:r>
            <a:endParaRPr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359998" y="612000"/>
            <a:ext cx="67680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dirty="0" smtClean="0"/>
              <a:t>21</a:t>
            </a:r>
            <a:r>
              <a:rPr lang="cs-CZ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cs-CZ" dirty="0" smtClean="0"/>
              <a:t>květ</a:t>
            </a:r>
            <a:r>
              <a:rPr lang="cs-CZ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 </a:t>
            </a:r>
            <a:r>
              <a:rPr lang="cs-CZ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2018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59812" y="1048200"/>
            <a:ext cx="67680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Praha, </a:t>
            </a:r>
            <a:r>
              <a:rPr lang="cs-CZ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Fakulta informačních technologií ČVUT</a:t>
            </a:r>
            <a:endParaRPr dirty="0"/>
          </a:p>
        </p:txBody>
      </p:sp>
      <p:sp>
        <p:nvSpPr>
          <p:cNvPr id="77" name="Shape 77"/>
          <p:cNvSpPr txBox="1"/>
          <p:nvPr/>
        </p:nvSpPr>
        <p:spPr>
          <a:xfrm>
            <a:off x="360000" y="6818550"/>
            <a:ext cx="99720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00" b="1" dirty="0" smtClean="0">
                <a:solidFill>
                  <a:srgbClr val="073763"/>
                </a:solidFill>
              </a:rPr>
              <a:t>Dílo vzniklo s podporou na dlouhodobý koncepční rozvoj výzkumné organizace Ústavu státu a práva Akademie věd ČR, v. v. i. (RVO: 68378122)</a:t>
            </a:r>
            <a:endParaRPr sz="1000" b="1" dirty="0">
              <a:solidFill>
                <a:srgbClr val="073763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916" y="1735609"/>
            <a:ext cx="3758084" cy="491216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59812" y="5476351"/>
            <a:ext cx="49758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Alžběta Krausová</a:t>
            </a:r>
          </a:p>
          <a:p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alzbeta.krausova@ilaw.cas.cz</a:t>
            </a:r>
          </a:p>
          <a:p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www.pravoai.cz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 idx="4294967295"/>
          </p:nvPr>
        </p:nvSpPr>
        <p:spPr>
          <a:xfrm>
            <a:off x="359812" y="360000"/>
            <a:ext cx="67680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dirty="0" smtClean="0"/>
              <a:t>Když inteligentní chatbot </a:t>
            </a:r>
            <a:r>
              <a:rPr lang="cs-CZ" dirty="0" err="1" smtClean="0"/>
              <a:t>tweetuje</a:t>
            </a:r>
            <a:r>
              <a:rPr lang="cs-CZ" dirty="0" smtClean="0"/>
              <a:t>…</a:t>
            </a:r>
            <a:endParaRPr sz="3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59800" y="1980200"/>
            <a:ext cx="7166415" cy="50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dirty="0"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 b="1" dirty="0" smtClean="0"/>
              <a:t>Chatbot</a:t>
            </a:r>
            <a:r>
              <a:rPr lang="cs-CZ" sz="2400" dirty="0" smtClean="0"/>
              <a:t>: konverzační agent, který je schopen konverzace pomocí textu či zvuku – může a nemusí být založen na umělé inteligenci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 b="1" dirty="0" err="1" smtClean="0"/>
              <a:t>Twitter</a:t>
            </a:r>
            <a:r>
              <a:rPr lang="cs-CZ" sz="2400" dirty="0" smtClean="0"/>
              <a:t>: zprávy do 140 znaků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 b="1" dirty="0" smtClean="0"/>
              <a:t>Může jít o dílo? </a:t>
            </a:r>
            <a:r>
              <a:rPr lang="cs-CZ" sz="2400" dirty="0" smtClean="0"/>
              <a:t>Román „Mimo pevnost“ od </a:t>
            </a:r>
            <a:r>
              <a:rPr lang="cs-CZ" sz="2400" dirty="0" err="1" smtClean="0"/>
              <a:t>Čchien</a:t>
            </a:r>
            <a:r>
              <a:rPr lang="cs-CZ" sz="2400" dirty="0" smtClean="0"/>
              <a:t> </a:t>
            </a:r>
            <a:r>
              <a:rPr lang="cs-CZ" sz="2400" dirty="0" err="1" smtClean="0"/>
              <a:t>Fu-čchang</a:t>
            </a:r>
            <a:r>
              <a:rPr lang="cs-CZ" sz="2400" dirty="0" smtClean="0"/>
              <a:t> – 60 kapitol po 70 znacích / SMS román na 160 znaků v ČR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 b="1" dirty="0" smtClean="0"/>
              <a:t>Jde o projev?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 b="1" dirty="0" smtClean="0"/>
              <a:t>Chatbot </a:t>
            </a:r>
            <a:r>
              <a:rPr lang="cs-CZ" sz="2400" b="1" dirty="0" err="1" smtClean="0"/>
              <a:t>Tay</a:t>
            </a:r>
            <a:r>
              <a:rPr lang="cs-CZ" sz="2400" dirty="0" smtClean="0"/>
              <a:t>: rasistické a xenofobní projevy založené na interakci a učení od dalších uživatelů, po 16 hodinách vypnut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 dirty="0" smtClean="0"/>
              <a:t>15 % aktivních </a:t>
            </a:r>
            <a:r>
              <a:rPr lang="cs-CZ" sz="2400" dirty="0" err="1" smtClean="0"/>
              <a:t>Twitterových</a:t>
            </a:r>
            <a:r>
              <a:rPr lang="cs-CZ" sz="2400" dirty="0" smtClean="0"/>
              <a:t> účtů jsou roboti, tj. cca 48 milionů účtů (2017)</a:t>
            </a:r>
            <a:endParaRPr lang="cs-CZ" sz="2400" dirty="0" smtClean="0"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endParaRPr sz="2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628" y="1980200"/>
            <a:ext cx="2669872" cy="219290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>
            <a:spLocks noGrp="1"/>
          </p:cNvSpPr>
          <p:nvPr>
            <p:ph type="title" idx="4294967295"/>
          </p:nvPr>
        </p:nvSpPr>
        <p:spPr>
          <a:xfrm>
            <a:off x="359812" y="360000"/>
            <a:ext cx="67680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dirty="0" smtClean="0"/>
              <a:t>Autorské právo a projev</a:t>
            </a:r>
            <a:endParaRPr sz="3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Shape 534"/>
          <p:cNvSpPr txBox="1">
            <a:spLocks noGrp="1"/>
          </p:cNvSpPr>
          <p:nvPr>
            <p:ph type="body" idx="1"/>
          </p:nvPr>
        </p:nvSpPr>
        <p:spPr>
          <a:xfrm>
            <a:off x="360050" y="1843225"/>
            <a:ext cx="9971700" cy="51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 b="1" dirty="0" smtClean="0"/>
              <a:t>Je s</a:t>
            </a:r>
            <a:r>
              <a:rPr lang="cs-CZ" sz="2400" b="1" dirty="0" smtClean="0"/>
              <a:t>voboda projevu jako vyjádření svobody myšlení jednou z podmínek pro udělení ochrany autorským právem?</a:t>
            </a:r>
          </a:p>
          <a:p>
            <a:pPr marL="76200" lvl="0" indent="0" rtl="0">
              <a:spcBef>
                <a:spcPts val="0"/>
              </a:spcBef>
              <a:spcAft>
                <a:spcPts val="0"/>
              </a:spcAft>
              <a:buSzPts val="2400"/>
            </a:pPr>
            <a:endParaRPr lang="cs-CZ" sz="2400" b="1" dirty="0" smtClean="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 b="1" dirty="0" smtClean="0"/>
              <a:t>Autorské dílo: vyjádření v objektivně vnímatelné podobě</a:t>
            </a:r>
            <a:endParaRPr lang="cs-CZ" sz="2400" b="1" dirty="0" smtClean="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 b="1" dirty="0" smtClean="0"/>
              <a:t>Pojem projev:</a:t>
            </a:r>
          </a:p>
          <a:p>
            <a:pPr lvl="1" indent="-381000">
              <a:buSzPts val="2400"/>
              <a:buChar char="●"/>
            </a:pPr>
            <a:r>
              <a:rPr lang="cs-CZ" sz="2200" b="1" dirty="0" smtClean="0"/>
              <a:t>Projev – vyjádření myšlenek, informací</a:t>
            </a:r>
          </a:p>
          <a:p>
            <a:pPr lvl="1" indent="-381000">
              <a:buSzPts val="2400"/>
              <a:buChar char="●"/>
            </a:pPr>
            <a:r>
              <a:rPr lang="cs-CZ" sz="2200" b="1" dirty="0" smtClean="0"/>
              <a:t>Projev osobní povahy – spojený s konkrétní osobou (§ 87 OZ)</a:t>
            </a:r>
          </a:p>
          <a:p>
            <a:pPr lvl="1" indent="-381000">
              <a:buSzPts val="2400"/>
              <a:buChar char="●"/>
            </a:pPr>
            <a:r>
              <a:rPr lang="cs-CZ" sz="2200" b="1" dirty="0" smtClean="0"/>
              <a:t>Projev spojený s vůlí (právní jednání)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 b="1" dirty="0" smtClean="0"/>
              <a:t>Souběh ochrany projevu s autorskoprávní ochranou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 b="1" dirty="0" smtClean="0"/>
              <a:t>Svoboda formy projevu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endParaRPr lang="cs-CZ" sz="2400" b="1" dirty="0" smtClean="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endParaRPr sz="24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>
            <a:spLocks noGrp="1"/>
          </p:cNvSpPr>
          <p:nvPr>
            <p:ph type="title" idx="4294967295"/>
          </p:nvPr>
        </p:nvSpPr>
        <p:spPr>
          <a:xfrm>
            <a:off x="359812" y="360000"/>
            <a:ext cx="67680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dirty="0" smtClean="0"/>
              <a:t>Svoboda projevu</a:t>
            </a:r>
            <a:endParaRPr sz="3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Shape 534"/>
          <p:cNvSpPr txBox="1">
            <a:spLocks noGrp="1"/>
          </p:cNvSpPr>
          <p:nvPr>
            <p:ph type="body" idx="1"/>
          </p:nvPr>
        </p:nvSpPr>
        <p:spPr>
          <a:xfrm>
            <a:off x="360050" y="1843225"/>
            <a:ext cx="9971700" cy="51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 b="1" dirty="0" smtClean="0"/>
              <a:t>Základní politické právo, které je úzce provázáno se základním lidským právem na svobodu myšlení a právem na informace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 b="1" dirty="0" smtClean="0"/>
              <a:t>Filozofický základ:</a:t>
            </a:r>
          </a:p>
          <a:p>
            <a:pPr lvl="1" indent="-381000">
              <a:buSzPts val="2400"/>
              <a:buChar char="●"/>
            </a:pPr>
            <a:r>
              <a:rPr lang="cs-CZ" sz="2200" b="1" dirty="0" smtClean="0"/>
              <a:t>Svoboda projevu jako nástroj k odkrývání pravdy – nutnost být vystaven i nepříjemným názorům, myšlenkám a projevům</a:t>
            </a:r>
          </a:p>
          <a:p>
            <a:pPr lvl="1" indent="-381000">
              <a:buSzPts val="2400"/>
              <a:buChar char="●"/>
            </a:pPr>
            <a:r>
              <a:rPr lang="cs-CZ" sz="2200" b="1" dirty="0" smtClean="0"/>
              <a:t>Svoboda projevu jako základ demokracie – pluralita názorů a vývoj společnosti</a:t>
            </a:r>
          </a:p>
          <a:p>
            <a:pPr lvl="1" indent="-381000">
              <a:buSzPts val="2400"/>
              <a:buChar char="●"/>
            </a:pPr>
            <a:r>
              <a:rPr lang="cs-CZ" sz="2200" b="1" dirty="0" smtClean="0"/>
              <a:t>Svoboda projevu jako nástroj pro komunikaci a sociální interakci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 b="1" dirty="0" smtClean="0"/>
              <a:t>Svoboda projevu dle EÚLP – čl. 10</a:t>
            </a:r>
          </a:p>
          <a:p>
            <a:pPr lvl="1" indent="-381000">
              <a:buSzPts val="2400"/>
              <a:buChar char="●"/>
            </a:pPr>
            <a:r>
              <a:rPr lang="cs-CZ" sz="2200" b="1" dirty="0" smtClean="0"/>
              <a:t>Svoboda zastávat názory a přijímat a rozšiřovat informace nebo myšlenky, bez zasahování státních orgánů, bez ohledu na hranice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 b="1" dirty="0" smtClean="0"/>
              <a:t>Vztah k ostatním právům a svobodám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 b="1" dirty="0" smtClean="0"/>
              <a:t>Dvojstrannost komunikace – svoboda zhodnotit přijatou myšlenku</a:t>
            </a:r>
            <a:endParaRPr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004618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>
            <a:spLocks noGrp="1"/>
          </p:cNvSpPr>
          <p:nvPr>
            <p:ph type="title" idx="4294967295"/>
          </p:nvPr>
        </p:nvSpPr>
        <p:spPr>
          <a:xfrm>
            <a:off x="359812" y="360000"/>
            <a:ext cx="67680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dirty="0" smtClean="0"/>
              <a:t>Modely přístupu</a:t>
            </a:r>
            <a:endParaRPr sz="3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Shape 534"/>
          <p:cNvSpPr txBox="1">
            <a:spLocks noGrp="1"/>
          </p:cNvSpPr>
          <p:nvPr>
            <p:ph type="body" idx="1"/>
          </p:nvPr>
        </p:nvSpPr>
        <p:spPr>
          <a:xfrm>
            <a:off x="360050" y="1843225"/>
            <a:ext cx="9971700" cy="51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 b="1" dirty="0" smtClean="0"/>
              <a:t>Umělá inteligence nemá mít svobodu projevu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 b="1" dirty="0" smtClean="0"/>
              <a:t>Umělá inteligence je pouze jinou formou lidského projevu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 b="1" dirty="0" smtClean="0"/>
              <a:t>Umělá inteligence by měla mít právo na svobodu projevu pouze pokud reprezentuje projev svého lidského tvůrce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 b="1" dirty="0" smtClean="0"/>
              <a:t>Umělá inteligence má mít svobodu projevu</a:t>
            </a:r>
          </a:p>
          <a:p>
            <a:pPr marL="76200" lvl="0" indent="0" rtl="0"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cs-CZ" sz="2400" b="1" dirty="0" smtClean="0"/>
              <a:t>		</a:t>
            </a:r>
            <a:r>
              <a:rPr lang="cs-CZ" sz="1400" dirty="0" smtClean="0"/>
              <a:t>John Frank </a:t>
            </a:r>
            <a:r>
              <a:rPr lang="cs-CZ" sz="1400" dirty="0" err="1" smtClean="0"/>
              <a:t>Weaver</a:t>
            </a:r>
            <a:r>
              <a:rPr lang="cs-CZ" sz="1400" dirty="0" smtClean="0"/>
              <a:t>. </a:t>
            </a:r>
            <a:r>
              <a:rPr lang="cs-CZ" sz="1400" dirty="0" err="1" smtClean="0"/>
              <a:t>Why</a:t>
            </a:r>
            <a:r>
              <a:rPr lang="cs-CZ" sz="1400" dirty="0" smtClean="0"/>
              <a:t> </a:t>
            </a:r>
            <a:r>
              <a:rPr lang="cs-CZ" sz="1400" dirty="0" err="1" smtClean="0"/>
              <a:t>Robots</a:t>
            </a:r>
            <a:r>
              <a:rPr lang="cs-CZ" sz="1400" dirty="0" smtClean="0"/>
              <a:t> </a:t>
            </a:r>
            <a:r>
              <a:rPr lang="cs-CZ" sz="1400" dirty="0" err="1" smtClean="0"/>
              <a:t>Deserve</a:t>
            </a:r>
            <a:r>
              <a:rPr lang="cs-CZ" sz="1400" dirty="0" smtClean="0"/>
              <a:t> Free </a:t>
            </a:r>
            <a:r>
              <a:rPr lang="cs-CZ" sz="1400" dirty="0" err="1" smtClean="0"/>
              <a:t>Speech</a:t>
            </a:r>
            <a:r>
              <a:rPr lang="cs-CZ" sz="1400" dirty="0" smtClean="0"/>
              <a:t>. www.slate.com. 16. 1. 2018</a:t>
            </a:r>
          </a:p>
          <a:p>
            <a:pPr marL="76200" lvl="0" indent="0" rtl="0">
              <a:spcBef>
                <a:spcPts val="0"/>
              </a:spcBef>
              <a:spcAft>
                <a:spcPts val="0"/>
              </a:spcAft>
              <a:buSzPts val="2400"/>
            </a:pPr>
            <a:endParaRPr lang="cs-CZ" sz="1200" b="1" dirty="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-CZ" sz="2400" b="1" dirty="0" smtClean="0"/>
              <a:t>Asociace s uměním – dadaismus:</a:t>
            </a:r>
          </a:p>
          <a:p>
            <a:pPr marL="76200" lvl="0" indent="0" algn="just">
              <a:buSzPts val="2400"/>
            </a:pPr>
            <a:r>
              <a:rPr lang="cs-CZ" sz="2000" dirty="0" smtClean="0"/>
              <a:t>„osvobození </a:t>
            </a:r>
            <a:r>
              <a:rPr lang="cs-CZ" sz="2000" dirty="0"/>
              <a:t>věcí z jejich obvyklých vztahů a následné položení věcí do nových, nečekaných a zcela nelogických vztahů. Jejich základními technikami byly tzv. objet </a:t>
            </a:r>
            <a:r>
              <a:rPr lang="cs-CZ" sz="2000" dirty="0" err="1"/>
              <a:t>trouvé</a:t>
            </a:r>
            <a:r>
              <a:rPr lang="cs-CZ" sz="2000" dirty="0"/>
              <a:t> – tzn. nalezený objekt a </a:t>
            </a:r>
            <a:r>
              <a:rPr lang="cs-CZ" sz="2000" dirty="0" err="1"/>
              <a:t>ready</a:t>
            </a:r>
            <a:r>
              <a:rPr lang="cs-CZ" sz="2000" dirty="0"/>
              <a:t> made. Obě tyto techniky znamenají rozebrání nějakého předmětu na části a jeho případného složení (nebo použití takto vzniklých částí) do něčeho jiného, čímž vznikne nová dosud neznámá věc.“</a:t>
            </a:r>
          </a:p>
          <a:p>
            <a:pPr marL="76200" lvl="0" indent="0">
              <a:buSzPts val="2400"/>
            </a:pPr>
            <a:r>
              <a:rPr lang="cs-CZ" sz="2400" b="1" dirty="0"/>
              <a:t>						</a:t>
            </a:r>
            <a:r>
              <a:rPr lang="cs-CZ" sz="1400" dirty="0"/>
              <a:t>Zdroj: </a:t>
            </a:r>
            <a:r>
              <a:rPr lang="cs-CZ" sz="1400" dirty="0">
                <a:hlinkClick r:id="rId3"/>
              </a:rPr>
              <a:t>https://cs.wikipedia.org/wiki/Dadaismus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12955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>
            <a:spLocks noGrp="1"/>
          </p:cNvSpPr>
          <p:nvPr>
            <p:ph type="title" idx="4294967295"/>
          </p:nvPr>
        </p:nvSpPr>
        <p:spPr>
          <a:xfrm>
            <a:off x="359812" y="360000"/>
            <a:ext cx="67680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dirty="0" smtClean="0"/>
              <a:t>Právní subjektivita</a:t>
            </a:r>
            <a:endParaRPr sz="3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Shape 534"/>
          <p:cNvSpPr txBox="1">
            <a:spLocks noGrp="1"/>
          </p:cNvSpPr>
          <p:nvPr>
            <p:ph type="body" idx="1"/>
          </p:nvPr>
        </p:nvSpPr>
        <p:spPr>
          <a:xfrm>
            <a:off x="360050" y="1843225"/>
            <a:ext cx="9971700" cy="51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 indent="-381000">
              <a:buSzPts val="2400"/>
              <a:buChar char="●"/>
            </a:pPr>
            <a:r>
              <a:rPr lang="cs-CZ" sz="2400" b="1" dirty="0" smtClean="0"/>
              <a:t>Právní subjektivita jako nástroj k řešení otázky svobody projevu a ochrany autorskoprávních děl?</a:t>
            </a:r>
          </a:p>
          <a:p>
            <a:pPr lvl="0" indent="-381000">
              <a:buSzPts val="2400"/>
              <a:buChar char="●"/>
            </a:pPr>
            <a:endParaRPr lang="cs-CZ" sz="2400" b="1" dirty="0" smtClean="0"/>
          </a:p>
          <a:p>
            <a:pPr lvl="0" indent="-381000">
              <a:buSzPts val="2400"/>
              <a:buChar char="●"/>
            </a:pPr>
            <a:r>
              <a:rPr lang="cs-CZ" sz="2400" b="1" dirty="0" smtClean="0"/>
              <a:t>Nutnost zajistit rovnováhu mezi dostupností informací a poškozujícím projevem</a:t>
            </a:r>
          </a:p>
          <a:p>
            <a:pPr lvl="0" indent="-381000">
              <a:buSzPts val="2400"/>
              <a:buChar char="●"/>
            </a:pPr>
            <a:r>
              <a:rPr lang="cs-CZ" sz="2400" b="1" dirty="0" smtClean="0"/>
              <a:t>Problematika přičitatelnosti projevů umělé inteligence</a:t>
            </a:r>
          </a:p>
          <a:p>
            <a:pPr lvl="0" indent="-381000">
              <a:buSzPts val="2400"/>
              <a:buChar char="●"/>
            </a:pPr>
            <a:r>
              <a:rPr lang="cs-CZ" sz="2400" b="1" dirty="0" smtClean="0"/>
              <a:t>Legitimita, legalita a nezbytnost takovéhoto projevu v demokratické společnosti</a:t>
            </a:r>
          </a:p>
          <a:p>
            <a:pPr lvl="0" indent="-381000">
              <a:buSzPts val="2400"/>
              <a:buChar char="●"/>
            </a:pPr>
            <a:r>
              <a:rPr lang="cs-CZ" sz="2400" b="1" dirty="0" smtClean="0"/>
              <a:t>Respekt k následujícím principům:</a:t>
            </a:r>
          </a:p>
          <a:p>
            <a:pPr lvl="1" indent="-381000">
              <a:buSzPts val="2400"/>
              <a:buChar char="●"/>
            </a:pPr>
            <a:r>
              <a:rPr lang="cs-CZ" sz="2200" b="1" dirty="0" smtClean="0"/>
              <a:t>Princip přičitatelnosti: AI se nesmí stát nástrojem pro beztrestné porušování práva</a:t>
            </a:r>
          </a:p>
          <a:p>
            <a:pPr lvl="1" indent="-381000">
              <a:buSzPts val="2400"/>
              <a:buChar char="●"/>
            </a:pPr>
            <a:r>
              <a:rPr lang="cs-CZ" sz="2200" b="1" dirty="0" smtClean="0"/>
              <a:t>Právo musí motivovat vývojáře i uživatele k prevenci škod</a:t>
            </a:r>
          </a:p>
          <a:p>
            <a:pPr lvl="1" indent="-381000">
              <a:buSzPts val="2400"/>
              <a:buChar char="●"/>
            </a:pPr>
            <a:r>
              <a:rPr lang="cs-CZ" sz="2200" b="1" dirty="0" smtClean="0"/>
              <a:t>Vytvoření systému pro kompenzaci neúmyslných a nepředvídatelných škod</a:t>
            </a:r>
          </a:p>
        </p:txBody>
      </p:sp>
    </p:spTree>
    <p:extLst>
      <p:ext uri="{BB962C8B-B14F-4D97-AF65-F5344CB8AC3E}">
        <p14:creationId xmlns:p14="http://schemas.microsoft.com/office/powerpoint/2010/main" val="1940943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subTitle" idx="3"/>
          </p:nvPr>
        </p:nvSpPr>
        <p:spPr>
          <a:xfrm>
            <a:off x="5466302" y="1980000"/>
            <a:ext cx="4141662" cy="6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Konference LAWFIT</a:t>
            </a: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5466302" y="2657800"/>
            <a:ext cx="4865697" cy="2537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</a:pPr>
            <a:r>
              <a:rPr lang="cs-CZ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Umělá inteligence </a:t>
            </a:r>
            <a:br>
              <a:rPr lang="cs-CZ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autorské právo </a:t>
            </a:r>
            <a:br>
              <a:rPr lang="cs-CZ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 pohledu práva </a:t>
            </a:r>
            <a:br>
              <a:rPr lang="cs-CZ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 svobodu projevu</a:t>
            </a:r>
            <a:endParaRPr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359998" y="612000"/>
            <a:ext cx="67680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dirty="0" smtClean="0"/>
              <a:t>21</a:t>
            </a:r>
            <a:r>
              <a:rPr lang="cs-CZ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cs-CZ" dirty="0" smtClean="0"/>
              <a:t>květ</a:t>
            </a:r>
            <a:r>
              <a:rPr lang="cs-CZ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 </a:t>
            </a:r>
            <a:r>
              <a:rPr lang="cs-CZ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2018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59812" y="1048200"/>
            <a:ext cx="67680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Praha, </a:t>
            </a:r>
            <a:r>
              <a:rPr lang="cs-CZ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Fakulta informačních technologií ČVUT</a:t>
            </a:r>
            <a:endParaRPr dirty="0"/>
          </a:p>
        </p:txBody>
      </p:sp>
      <p:sp>
        <p:nvSpPr>
          <p:cNvPr id="77" name="Shape 77"/>
          <p:cNvSpPr txBox="1"/>
          <p:nvPr/>
        </p:nvSpPr>
        <p:spPr>
          <a:xfrm>
            <a:off x="360000" y="6818550"/>
            <a:ext cx="99720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00" b="1" dirty="0" smtClean="0">
                <a:solidFill>
                  <a:srgbClr val="073763"/>
                </a:solidFill>
              </a:rPr>
              <a:t>Dílo vzniklo s podporou na dlouhodobý koncepční rozvoj výzkumné organizace Ústavu státu a práva Akademie věd ČR, v. v. i. (RVO: 68378122)</a:t>
            </a:r>
            <a:endParaRPr sz="1000" b="1" dirty="0">
              <a:solidFill>
                <a:srgbClr val="073763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466302" y="5496950"/>
            <a:ext cx="37379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Alžběta Krausová</a:t>
            </a:r>
          </a:p>
          <a:p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alzbeta.krausova@ilaw.cas.cz</a:t>
            </a:r>
          </a:p>
          <a:p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www.pravoai.cz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12" y="1772044"/>
            <a:ext cx="3760012" cy="491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36086"/>
      </p:ext>
    </p:extLst>
  </p:cSld>
  <p:clrMapOvr>
    <a:masterClrMapping/>
  </p:clrMapOvr>
</p:sld>
</file>

<file path=ppt/theme/theme1.xml><?xml version="1.0" encoding="utf-8"?>
<a:theme xmlns:a="http://schemas.openxmlformats.org/drawingml/2006/main" name="PPT ÚSP A4">
  <a:themeElements>
    <a:clrScheme name="Ústav státu a práva PPT">
      <a:dk1>
        <a:srgbClr val="292265"/>
      </a:dk1>
      <a:lt1>
        <a:srgbClr val="FFFFFF"/>
      </a:lt1>
      <a:dk2>
        <a:srgbClr val="000000"/>
      </a:dk2>
      <a:lt2>
        <a:srgbClr val="F1F1F1"/>
      </a:lt2>
      <a:accent1>
        <a:srgbClr val="292265"/>
      </a:accent1>
      <a:accent2>
        <a:srgbClr val="2EC1C7"/>
      </a:accent2>
      <a:accent3>
        <a:srgbClr val="C40050"/>
      </a:accent3>
      <a:accent4>
        <a:srgbClr val="FFC000"/>
      </a:accent4>
      <a:accent5>
        <a:srgbClr val="5B9BD5"/>
      </a:accent5>
      <a:accent6>
        <a:srgbClr val="70AD47"/>
      </a:accent6>
      <a:hlink>
        <a:srgbClr val="292265"/>
      </a:hlink>
      <a:folHlink>
        <a:srgbClr val="29226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476</Words>
  <Application>Microsoft Office PowerPoint</Application>
  <PresentationFormat>Vlastní</PresentationFormat>
  <Paragraphs>67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PPT ÚSP A4</vt:lpstr>
      <vt:lpstr>Umělá inteligence  a autorské právo  z pohledu práva  na svobodu projevu</vt:lpstr>
      <vt:lpstr>Když inteligentní chatbot tweetuje…</vt:lpstr>
      <vt:lpstr>Autorské právo a projev</vt:lpstr>
      <vt:lpstr>Svoboda projevu</vt:lpstr>
      <vt:lpstr>Modely přístupu</vt:lpstr>
      <vt:lpstr>Právní subjektivita</vt:lpstr>
      <vt:lpstr>Umělá inteligence  a autorské právo  z pohledu práva  na svobodu projevu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Implementace GDPR  v činnosti veřejných  výzkumných institucí</dc:title>
  <dc:creator>default</dc:creator>
  <cp:lastModifiedBy>default</cp:lastModifiedBy>
  <cp:revision>16</cp:revision>
  <dcterms:modified xsi:type="dcterms:W3CDTF">2018-05-21T08:55:20Z</dcterms:modified>
</cp:coreProperties>
</file>